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264" r:id="rId5"/>
    <p:sldId id="276" r:id="rId6"/>
    <p:sldId id="281" r:id="rId7"/>
    <p:sldId id="278" r:id="rId8"/>
    <p:sldId id="279" r:id="rId9"/>
    <p:sldId id="282" r:id="rId10"/>
    <p:sldId id="283" r:id="rId11"/>
    <p:sldId id="302" r:id="rId12"/>
    <p:sldId id="284" r:id="rId13"/>
    <p:sldId id="270" r:id="rId14"/>
    <p:sldId id="285" r:id="rId15"/>
    <p:sldId id="286" r:id="rId16"/>
    <p:sldId id="288" r:id="rId17"/>
    <p:sldId id="287" r:id="rId18"/>
    <p:sldId id="289" r:id="rId19"/>
    <p:sldId id="290" r:id="rId20"/>
    <p:sldId id="291" r:id="rId21"/>
    <p:sldId id="292" r:id="rId22"/>
    <p:sldId id="293" r:id="rId23"/>
    <p:sldId id="300" r:id="rId24"/>
    <p:sldId id="301" r:id="rId25"/>
    <p:sldId id="295" r:id="rId26"/>
    <p:sldId id="299" r:id="rId27"/>
    <p:sldId id="297" r:id="rId28"/>
    <p:sldId id="298" r:id="rId29"/>
    <p:sldId id="266" r:id="rId3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howGuides="1">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5/26/2017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5/26/2017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26</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5/26/2017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5/26/2017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5/26/2017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5/26/2017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5/26/2017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5/26/2017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5/26/2017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5/26/2017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5/26/2017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5/26/2017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p:cNvSpPr>
            <a:spLocks noChangeArrowheads="1"/>
          </p:cNvSpPr>
          <p:nvPr/>
        </p:nvSpPr>
        <p:spPr bwMode="auto">
          <a:xfrm>
            <a:off x="3467099" y="2850907"/>
            <a:ext cx="815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ar-SA" sz="4800" i="1" dirty="0" smtClean="0">
                <a:solidFill>
                  <a:srgbClr val="000000"/>
                </a:solidFill>
                <a:effectLst>
                  <a:outerShdw blurRad="38100" dist="38100" dir="2700000" algn="tl">
                    <a:srgbClr val="C0C0C0"/>
                  </a:outerShdw>
                </a:effectLst>
                <a:latin typeface="Times New Roman" panose="02020603050405020304" pitchFamily="18" charset="0"/>
                <a:cs typeface="ALAWI-3-28" pitchFamily="2" charset="-78"/>
              </a:rPr>
              <a:t>للمجلات</a:t>
            </a:r>
            <a:r>
              <a:rPr lang="en-US" sz="4800" i="1" dirty="0" smtClean="0">
                <a:solidFill>
                  <a:srgbClr val="000000"/>
                </a:solidFill>
                <a:effectLst>
                  <a:outerShdw blurRad="38100" dist="38100" dir="2700000" algn="tl">
                    <a:srgbClr val="C0C0C0"/>
                  </a:outerShdw>
                </a:effectLst>
                <a:latin typeface="Times New Roman" panose="02020603050405020304" pitchFamily="18" charset="0"/>
                <a:cs typeface="ALAWI-3-28" pitchFamily="2" charset="-78"/>
              </a:rPr>
              <a:t>  </a:t>
            </a:r>
            <a:r>
              <a:rPr lang="en-US" sz="4800" i="1" dirty="0" smtClean="0">
                <a:solidFill>
                  <a:srgbClr val="FF0000"/>
                </a:solidFill>
                <a:effectLst>
                  <a:outerShdw blurRad="38100" dist="38100" dir="2700000" algn="tl">
                    <a:srgbClr val="C0C0C0"/>
                  </a:outerShdw>
                </a:effectLst>
                <a:latin typeface="Times New Roman" panose="02020603050405020304" pitchFamily="18" charset="0"/>
                <a:cs typeface="ALAWI-3-28" pitchFamily="2" charset="-78"/>
              </a:rPr>
              <a:t>Impact </a:t>
            </a:r>
            <a:r>
              <a:rPr lang="en-US" sz="4800" i="1" dirty="0">
                <a:solidFill>
                  <a:srgbClr val="FF0000"/>
                </a:solidFill>
                <a:effectLst>
                  <a:outerShdw blurRad="38100" dist="38100" dir="2700000" algn="tl">
                    <a:srgbClr val="C0C0C0"/>
                  </a:outerShdw>
                </a:effectLst>
                <a:latin typeface="Times New Roman" panose="02020603050405020304" pitchFamily="18" charset="0"/>
                <a:cs typeface="ALAWI-3-28" pitchFamily="2" charset="-78"/>
              </a:rPr>
              <a:t>Factor </a:t>
            </a:r>
            <a:r>
              <a:rPr lang="ar-SA" sz="4800" i="1" dirty="0" smtClean="0">
                <a:solidFill>
                  <a:srgbClr val="000000"/>
                </a:solidFill>
                <a:effectLst>
                  <a:outerShdw blurRad="38100" dist="38100" dir="2700000" algn="tl">
                    <a:srgbClr val="C0C0C0"/>
                  </a:outerShdw>
                </a:effectLst>
                <a:latin typeface="Times New Roman" panose="02020603050405020304" pitchFamily="18" charset="0"/>
                <a:cs typeface="ALAWI-3-28" pitchFamily="2" charset="-78"/>
              </a:rPr>
              <a:t>عامل التأثير</a:t>
            </a:r>
            <a:endParaRPr lang="ar-IQ" sz="4800" i="1" dirty="0" smtClean="0">
              <a:solidFill>
                <a:srgbClr val="000000"/>
              </a:solidFill>
              <a:effectLst>
                <a:outerShdw blurRad="38100" dist="38100" dir="2700000" algn="tl">
                  <a:srgbClr val="C0C0C0"/>
                </a:outerShdw>
              </a:effectLst>
              <a:latin typeface="Times New Roman" panose="02020603050405020304" pitchFamily="18" charset="0"/>
              <a:cs typeface="ALAWI-3-28" pitchFamily="2" charset="-78"/>
            </a:endParaRPr>
          </a:p>
          <a:p>
            <a:pPr algn="ctr">
              <a:defRPr/>
            </a:pPr>
            <a:r>
              <a:rPr lang="ar-IQ" sz="4800" i="1" dirty="0" smtClean="0">
                <a:solidFill>
                  <a:srgbClr val="000000"/>
                </a:solidFill>
                <a:effectLst>
                  <a:outerShdw blurRad="38100" dist="38100" dir="2700000" algn="tl">
                    <a:srgbClr val="C0C0C0"/>
                  </a:outerShdw>
                </a:effectLst>
                <a:cs typeface="ALAWI-3-28" pitchFamily="2" charset="-78"/>
              </a:rPr>
              <a:t>و</a:t>
            </a:r>
            <a:r>
              <a:rPr lang="ar-SA" sz="4800" i="1" dirty="0" smtClean="0">
                <a:solidFill>
                  <a:srgbClr val="000000"/>
                </a:solidFill>
                <a:effectLst>
                  <a:outerShdw blurRad="38100" dist="38100" dir="2700000" algn="tl">
                    <a:srgbClr val="C0C0C0"/>
                  </a:outerShdw>
                </a:effectLst>
                <a:cs typeface="ALAWI-3-28" pitchFamily="2" charset="-78"/>
              </a:rPr>
              <a:t>النشر </a:t>
            </a:r>
            <a:r>
              <a:rPr lang="ar-SA" sz="4800" i="1" dirty="0">
                <a:solidFill>
                  <a:srgbClr val="000000"/>
                </a:solidFill>
                <a:effectLst>
                  <a:outerShdw blurRad="38100" dist="38100" dir="2700000" algn="tl">
                    <a:srgbClr val="C0C0C0"/>
                  </a:outerShdw>
                </a:effectLst>
                <a:cs typeface="ALAWI-3-28" pitchFamily="2" charset="-78"/>
              </a:rPr>
              <a:t>العلمي </a:t>
            </a:r>
            <a:r>
              <a:rPr lang="ar-SA" sz="4800" i="1" dirty="0" smtClean="0">
                <a:solidFill>
                  <a:srgbClr val="000000"/>
                </a:solidFill>
                <a:effectLst>
                  <a:outerShdw blurRad="38100" dist="38100" dir="2700000" algn="tl">
                    <a:srgbClr val="C0C0C0"/>
                  </a:outerShdw>
                </a:effectLst>
                <a:cs typeface="ALAWI-3-28" pitchFamily="2" charset="-78"/>
              </a:rPr>
              <a:t>العالمي</a:t>
            </a:r>
            <a:endParaRPr lang="en-US" sz="4800" i="1" dirty="0">
              <a:solidFill>
                <a:srgbClr val="000000"/>
              </a:solidFill>
              <a:effectLst>
                <a:outerShdw blurRad="38100" dist="38100" dir="2700000" algn="tl">
                  <a:srgbClr val="C0C0C0"/>
                </a:outerShdw>
              </a:effectLst>
              <a:latin typeface="Times New Roman" panose="02020603050405020304" pitchFamily="18" charset="0"/>
              <a:cs typeface="ALAWI-3-28" pitchFamily="2" charset="-78"/>
            </a:endParaRPr>
          </a:p>
        </p:txBody>
      </p:sp>
      <p:sp>
        <p:nvSpPr>
          <p:cNvPr id="8" name="Rectangle 7"/>
          <p:cNvSpPr/>
          <p:nvPr/>
        </p:nvSpPr>
        <p:spPr>
          <a:xfrm>
            <a:off x="3467099" y="27904"/>
            <a:ext cx="7351713" cy="2469907"/>
          </a:xfrm>
          <a:prstGeom prst="rect">
            <a:avLst/>
          </a:prstGeom>
        </p:spPr>
        <p:txBody>
          <a:bodyPr wrap="square">
            <a:spAutoFit/>
          </a:bodyPr>
          <a:lstStyle/>
          <a:p>
            <a:pPr lvl="0" algn="ctr">
              <a:defRPr/>
            </a:pPr>
            <a:endParaRPr lang="en-US" sz="3600" i="1" dirty="0">
              <a:solidFill>
                <a:srgbClr val="000000"/>
              </a:solidFill>
              <a:effectLst>
                <a:outerShdw blurRad="38100" dist="38100" dir="2700000" algn="tl">
                  <a:srgbClr val="C0C0C0"/>
                </a:outerShdw>
              </a:effectLst>
              <a:latin typeface="Times New Roman" panose="02020603050405020304" pitchFamily="18" charset="0"/>
              <a:cs typeface="ALAWI-3-28" pitchFamily="2" charset="-78"/>
            </a:endParaRPr>
          </a:p>
          <a:p>
            <a:pPr lvl="0" algn="ctr">
              <a:defRPr/>
            </a:pPr>
            <a:endParaRPr lang="ar-SA" sz="1400" i="1" dirty="0">
              <a:solidFill>
                <a:srgbClr val="9E0000"/>
              </a:solidFill>
              <a:effectLst>
                <a:outerShdw blurRad="38100" dist="38100" dir="2700000" algn="tl">
                  <a:srgbClr val="C0C0C0"/>
                </a:outerShdw>
              </a:effectLst>
              <a:cs typeface="ALAWI-3-28" pitchFamily="2" charset="-78"/>
            </a:endParaRPr>
          </a:p>
          <a:p>
            <a:pPr lvl="0" algn="ctr">
              <a:defRPr/>
            </a:pPr>
            <a:r>
              <a:rPr lang="ar-IQ" sz="3600" i="1" dirty="0">
                <a:solidFill>
                  <a:srgbClr val="9E0000"/>
                </a:solidFill>
                <a:cs typeface="ALAWI-3-28" pitchFamily="2" charset="-78"/>
              </a:rPr>
              <a:t>شعبة الحاسبة والانترنيت</a:t>
            </a:r>
            <a:endParaRPr lang="en-US" sz="3600" i="1" dirty="0">
              <a:solidFill>
                <a:srgbClr val="9E0000"/>
              </a:solidFill>
              <a:effectLst>
                <a:outerShdw blurRad="38100" dist="38100" dir="2700000" algn="tl">
                  <a:srgbClr val="C0C0C0"/>
                </a:outerShdw>
              </a:effectLst>
              <a:latin typeface="Times New Roman" panose="02020603050405020304" pitchFamily="18" charset="0"/>
              <a:cs typeface="ALAWI-3-28" pitchFamily="2" charset="-78"/>
            </a:endParaRPr>
          </a:p>
          <a:p>
            <a:pPr lvl="0" algn="ctr">
              <a:defRPr/>
            </a:pPr>
            <a:endParaRPr lang="ar-SA" sz="500" i="1" dirty="0">
              <a:solidFill>
                <a:srgbClr val="374C81"/>
              </a:solidFill>
              <a:cs typeface="ALAWI-3-28" pitchFamily="2" charset="-78"/>
            </a:endParaRPr>
          </a:p>
          <a:p>
            <a:pPr lvl="0" algn="ctr">
              <a:defRPr/>
            </a:pPr>
            <a:endParaRPr lang="en-US" sz="500" i="1" dirty="0">
              <a:solidFill>
                <a:srgbClr val="374C81"/>
              </a:solidFill>
              <a:cs typeface="ALAWI-3-28" pitchFamily="2" charset="-78"/>
            </a:endParaRPr>
          </a:p>
          <a:p>
            <a:pPr lvl="0" algn="ctr">
              <a:defRPr/>
            </a:pPr>
            <a:r>
              <a:rPr lang="ar-IQ" i="1" dirty="0">
                <a:solidFill>
                  <a:srgbClr val="006600"/>
                </a:solidFill>
                <a:effectLst>
                  <a:outerShdw blurRad="38100" dist="38100" dir="2700000" algn="tl">
                    <a:srgbClr val="C0C0C0"/>
                  </a:outerShdw>
                </a:effectLst>
                <a:latin typeface="Times New Roman" panose="02020603050405020304" pitchFamily="18" charset="0"/>
                <a:cs typeface="ALAWI-3-28" pitchFamily="2" charset="-78"/>
              </a:rPr>
              <a:t>كلية القانون والعلوم </a:t>
            </a:r>
            <a:r>
              <a:rPr lang="ar-IQ" i="1" dirty="0" smtClean="0">
                <a:solidFill>
                  <a:srgbClr val="006600"/>
                </a:solidFill>
                <a:effectLst>
                  <a:outerShdw blurRad="38100" dist="38100" dir="2700000" algn="tl">
                    <a:srgbClr val="C0C0C0"/>
                  </a:outerShdw>
                </a:effectLst>
                <a:latin typeface="Times New Roman" panose="02020603050405020304" pitchFamily="18" charset="0"/>
                <a:cs typeface="ALAWI-3-28" pitchFamily="2" charset="-78"/>
              </a:rPr>
              <a:t>السياسية</a:t>
            </a:r>
            <a:r>
              <a:rPr lang="ar-SA" i="1" dirty="0" smtClean="0">
                <a:solidFill>
                  <a:srgbClr val="006600"/>
                </a:solidFill>
                <a:effectLst>
                  <a:outerShdw blurRad="38100" dist="38100" dir="2700000" algn="tl">
                    <a:srgbClr val="C0C0C0"/>
                  </a:outerShdw>
                </a:effectLst>
                <a:latin typeface="Times New Roman" panose="02020603050405020304" pitchFamily="18" charset="0"/>
                <a:cs typeface="ALAWI-3-28" pitchFamily="2" charset="-78"/>
              </a:rPr>
              <a:t>/ </a:t>
            </a:r>
            <a:r>
              <a:rPr lang="ar-IQ" i="1" dirty="0">
                <a:solidFill>
                  <a:srgbClr val="006600"/>
                </a:solidFill>
                <a:effectLst>
                  <a:outerShdw blurRad="38100" dist="38100" dir="2700000" algn="tl">
                    <a:srgbClr val="C0C0C0"/>
                  </a:outerShdw>
                </a:effectLst>
                <a:latin typeface="Times New Roman" panose="02020603050405020304" pitchFamily="18" charset="0"/>
                <a:cs typeface="ALAWI-3-28" pitchFamily="2" charset="-78"/>
              </a:rPr>
              <a:t>جامعة ديالى</a:t>
            </a:r>
            <a:endParaRPr lang="ar-SA" i="1" dirty="0">
              <a:solidFill>
                <a:srgbClr val="006600"/>
              </a:solidFill>
              <a:effectLst>
                <a:outerShdw blurRad="38100" dist="38100" dir="2700000" algn="tl">
                  <a:srgbClr val="C0C0C0"/>
                </a:outerShdw>
              </a:effectLst>
              <a:latin typeface="Times New Roman" panose="02020603050405020304" pitchFamily="18" charset="0"/>
              <a:cs typeface="ALAWI-3-28" pitchFamily="2" charset="-78"/>
            </a:endParaRPr>
          </a:p>
          <a:p>
            <a:pPr lvl="0" algn="ctr">
              <a:defRPr/>
            </a:pPr>
            <a:endParaRPr lang="en-US" sz="1050" i="1" dirty="0">
              <a:solidFill>
                <a:srgbClr val="006600"/>
              </a:solidFill>
              <a:effectLst>
                <a:outerShdw blurRad="38100" dist="38100" dir="2700000" algn="tl">
                  <a:srgbClr val="C0C0C0"/>
                </a:outerShdw>
              </a:effectLst>
              <a:cs typeface="ALAWI-3-28" pitchFamily="2" charset="-78"/>
            </a:endParaRPr>
          </a:p>
          <a:p>
            <a:pPr lvl="0" algn="ctr">
              <a:defRPr/>
            </a:pPr>
            <a:r>
              <a:rPr lang="ar-IQ" i="1" dirty="0">
                <a:solidFill>
                  <a:srgbClr val="000066"/>
                </a:solidFill>
                <a:effectLst>
                  <a:outerShdw blurRad="38100" dist="38100" dir="2700000" algn="tl">
                    <a:srgbClr val="C0C0C0"/>
                  </a:outerShdw>
                </a:effectLst>
                <a:latin typeface="Times New Roman" panose="02020603050405020304" pitchFamily="18" charset="0"/>
                <a:cs typeface="ALAWI-3-28" pitchFamily="2" charset="-78"/>
              </a:rPr>
              <a:t> </a:t>
            </a:r>
            <a:endParaRPr lang="en-US" i="1" dirty="0">
              <a:solidFill>
                <a:srgbClr val="000066"/>
              </a:solidFill>
              <a:effectLst>
                <a:outerShdw blurRad="38100" dist="38100" dir="2700000" algn="tl">
                  <a:srgbClr val="C0C0C0"/>
                </a:outerShdw>
              </a:effectLst>
              <a:latin typeface="Times New Roman" panose="02020603050405020304" pitchFamily="18" charset="0"/>
              <a:cs typeface="ALAWI-3-28" pitchFamily="2" charset="-7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0488" y="381000"/>
            <a:ext cx="1905000" cy="1905000"/>
          </a:xfrm>
          <a:prstGeom prst="ellipse">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812" y="4873580"/>
            <a:ext cx="1676400" cy="16764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612" y="4873580"/>
            <a:ext cx="5252412" cy="1676400"/>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1446212" y="762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just"/>
            <a:r>
              <a:rPr lang="en-US" sz="2000" b="0" dirty="0">
                <a:solidFill>
                  <a:srgbClr val="000066"/>
                </a:solidFill>
                <a:latin typeface="Times New Roman" panose="02020603050405020304" pitchFamily="18" charset="0"/>
                <a:cs typeface="Times New Roman" panose="02020603050405020304" pitchFamily="18" charset="0"/>
              </a:rPr>
              <a:t>https://auth.athensams.net/?ath</a:t>
            </a:r>
            <a:r>
              <a:rPr lang="en-US" sz="1900" b="0" dirty="0">
                <a:solidFill>
                  <a:srgbClr val="000066"/>
                </a:solidFill>
                <a:latin typeface="Times New Roman" panose="02020603050405020304" pitchFamily="18" charset="0"/>
                <a:cs typeface="Times New Roman" panose="02020603050405020304" pitchFamily="18" charset="0"/>
              </a:rPr>
              <a:t>_dspid=ISI.PHL&amp;ath_returl=http%3A%2F%2Fwww.webof</a:t>
            </a:r>
            <a:r>
              <a:rPr lang="en-US" sz="2000" b="0" dirty="0">
                <a:solidFill>
                  <a:srgbClr val="000066"/>
                </a:solidFill>
                <a:latin typeface="Times New Roman" panose="02020603050405020304" pitchFamily="18" charset="0"/>
                <a:cs typeface="Times New Roman" panose="02020603050405020304" pitchFamily="18" charset="0"/>
              </a:rPr>
              <a:t>knowledge.com%2F%3Flocale%3Den_US%26locale%3Den</a:t>
            </a:r>
            <a:r>
              <a:rPr lang="en-US" sz="1900" b="0" dirty="0">
                <a:solidFill>
                  <a:srgbClr val="000066"/>
                </a:solidFill>
                <a:latin typeface="Times New Roman" panose="02020603050405020304" pitchFamily="18" charset="0"/>
                <a:cs typeface="Times New Roman" panose="02020603050405020304" pitchFamily="18" charset="0"/>
              </a:rPr>
              <a:t>_US%26Alias%3DWOK5</a:t>
            </a:r>
            <a:r>
              <a:rPr lang="ar-SA" sz="1900" b="0" dirty="0">
                <a:solidFill>
                  <a:srgbClr val="000066"/>
                </a:solidFill>
                <a:latin typeface="Times New Roman" panose="02020603050405020304" pitchFamily="18" charset="0"/>
                <a:cs typeface="Times New Roman" panose="02020603050405020304" pitchFamily="18" charset="0"/>
              </a:rPr>
              <a:t> </a:t>
            </a:r>
            <a:endParaRPr lang="en-US" sz="1900" b="0" dirty="0">
              <a:solidFill>
                <a:srgbClr val="000000"/>
              </a:solidFill>
            </a:endParaRPr>
          </a:p>
        </p:txBody>
      </p:sp>
      <p:pic>
        <p:nvPicPr>
          <p:cNvPr id="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2" y="1889125"/>
            <a:ext cx="91440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Haitham\Desktop\Journals&amp;Impact Factor\turkey+.jpg"/>
          <p:cNvPicPr>
            <a:picLocks noChangeAspect="1" noChangeArrowheads="1"/>
          </p:cNvPicPr>
          <p:nvPr/>
        </p:nvPicPr>
        <p:blipFill>
          <a:blip r:embed="rId2">
            <a:extLst>
              <a:ext uri="{28A0092B-C50C-407E-A947-70E740481C1C}">
                <a14:useLocalDpi xmlns:a14="http://schemas.microsoft.com/office/drawing/2010/main" val="0"/>
              </a:ext>
            </a:extLst>
          </a:blip>
          <a:srcRect t="10715" r="2412" b="7143"/>
          <a:stretch>
            <a:fillRect/>
          </a:stretch>
        </p:blipFill>
        <p:spPr bwMode="auto">
          <a:xfrm>
            <a:off x="1276125" y="1143000"/>
            <a:ext cx="9144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971325" y="304800"/>
            <a:ext cx="975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defTabSz="914400" fontAlgn="base">
              <a:spcBef>
                <a:spcPct val="0"/>
              </a:spcBef>
              <a:spcAft>
                <a:spcPct val="0"/>
              </a:spcAft>
              <a:buClrTx/>
              <a:buFontTx/>
              <a:buNone/>
            </a:pPr>
            <a:r>
              <a:rPr lang="en-US" b="1" dirty="0" smtClean="0">
                <a:solidFill>
                  <a:srgbClr val="FB9318"/>
                </a:solidFill>
                <a:latin typeface="Times New Roman" panose="02020603050405020304" pitchFamily="18" charset="0"/>
                <a:cs typeface="Times New Roman" panose="02020603050405020304" pitchFamily="18" charset="0"/>
              </a:rPr>
              <a:t>1.</a:t>
            </a:r>
            <a:r>
              <a:rPr lang="en-US" b="1" u="sng" dirty="0" smtClean="0">
                <a:solidFill>
                  <a:srgbClr val="FB9318"/>
                </a:solidFill>
                <a:latin typeface="Times New Roman" panose="02020603050405020304" pitchFamily="18" charset="0"/>
                <a:cs typeface="Times New Roman" panose="02020603050405020304" pitchFamily="18" charset="0"/>
              </a:rPr>
              <a:t>Turkey</a:t>
            </a:r>
            <a:r>
              <a:rPr lang="en-US" b="1" dirty="0" smtClean="0">
                <a:solidFill>
                  <a:srgbClr val="FB9318"/>
                </a:solidFill>
                <a:latin typeface="Times New Roman" panose="02020603050405020304" pitchFamily="18" charset="0"/>
                <a:cs typeface="Times New Roman" panose="02020603050405020304" pitchFamily="18" charset="0"/>
              </a:rPr>
              <a:t>:</a:t>
            </a:r>
            <a:r>
              <a:rPr lang="en-US" b="1" dirty="0" smtClean="0">
                <a:solidFill>
                  <a:srgbClr val="006600"/>
                </a:solidFill>
                <a:latin typeface="Times New Roman" panose="02020603050405020304" pitchFamily="18" charset="0"/>
                <a:cs typeface="Times New Roman" panose="02020603050405020304" pitchFamily="18" charset="0"/>
              </a:rPr>
              <a:t> they have </a:t>
            </a:r>
            <a:r>
              <a:rPr lang="en-US" b="1" u="sng" dirty="0" smtClean="0">
                <a:solidFill>
                  <a:srgbClr val="006600"/>
                </a:solidFill>
                <a:latin typeface="Times New Roman" panose="02020603050405020304" pitchFamily="18" charset="0"/>
                <a:cs typeface="Times New Roman" panose="02020603050405020304" pitchFamily="18" charset="0"/>
              </a:rPr>
              <a:t>49 ISI</a:t>
            </a:r>
            <a:r>
              <a:rPr lang="en-US" b="1" dirty="0" smtClean="0">
                <a:solidFill>
                  <a:srgbClr val="006600"/>
                </a:solidFill>
                <a:latin typeface="Times New Roman" panose="02020603050405020304" pitchFamily="18" charset="0"/>
                <a:cs typeface="Times New Roman" panose="02020603050405020304" pitchFamily="18" charset="0"/>
              </a:rPr>
              <a:t> journals, the best one with good </a:t>
            </a:r>
            <a:r>
              <a:rPr lang="en-US" b="1" u="sng" dirty="0" smtClean="0">
                <a:solidFill>
                  <a:srgbClr val="006600"/>
                </a:solidFill>
                <a:latin typeface="Times New Roman" panose="02020603050405020304" pitchFamily="18" charset="0"/>
                <a:cs typeface="Times New Roman" panose="02020603050405020304" pitchFamily="18" charset="0"/>
              </a:rPr>
              <a:t>9.33</a:t>
            </a:r>
            <a:r>
              <a:rPr lang="en-US" b="1" dirty="0" smtClean="0">
                <a:solidFill>
                  <a:srgbClr val="006600"/>
                </a:solidFill>
                <a:latin typeface="Times New Roman" panose="02020603050405020304" pitchFamily="18" charset="0"/>
                <a:cs typeface="Times New Roman" panose="02020603050405020304" pitchFamily="18" charset="0"/>
              </a:rPr>
              <a:t> IF.</a:t>
            </a:r>
          </a:p>
        </p:txBody>
      </p:sp>
    </p:spTree>
    <p:extLst>
      <p:ext uri="{BB962C8B-B14F-4D97-AF65-F5344CB8AC3E}">
        <p14:creationId xmlns:p14="http://schemas.microsoft.com/office/powerpoint/2010/main" val="3911610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Haitham\Desktop\Journals&amp;Impact Factor\iran1.jpg"/>
          <p:cNvPicPr>
            <a:picLocks noChangeAspect="1" noChangeArrowheads="1"/>
          </p:cNvPicPr>
          <p:nvPr/>
        </p:nvPicPr>
        <p:blipFill>
          <a:blip r:embed="rId2">
            <a:extLst>
              <a:ext uri="{28A0092B-C50C-407E-A947-70E740481C1C}">
                <a14:useLocalDpi xmlns:a14="http://schemas.microsoft.com/office/drawing/2010/main" val="0"/>
              </a:ext>
            </a:extLst>
          </a:blip>
          <a:srcRect t="7317" r="2429" b="6097"/>
          <a:stretch>
            <a:fillRect/>
          </a:stretch>
        </p:blipFill>
        <p:spPr bwMode="auto">
          <a:xfrm>
            <a:off x="1522412" y="11430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912812" y="304800"/>
            <a:ext cx="10742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defTabSz="914400" fontAlgn="base">
              <a:spcBef>
                <a:spcPct val="0"/>
              </a:spcBef>
              <a:spcAft>
                <a:spcPct val="0"/>
              </a:spcAft>
              <a:buClrTx/>
              <a:buFontTx/>
              <a:buNone/>
            </a:pPr>
            <a:r>
              <a:rPr lang="en-US" b="1" dirty="0" smtClean="0">
                <a:solidFill>
                  <a:srgbClr val="006600"/>
                </a:solidFill>
                <a:latin typeface="Times New Roman" panose="02020603050405020304" pitchFamily="18" charset="0"/>
                <a:cs typeface="Times New Roman" panose="02020603050405020304" pitchFamily="18" charset="0"/>
              </a:rPr>
              <a:t>2. </a:t>
            </a:r>
            <a:r>
              <a:rPr lang="en-US" b="1" u="sng" dirty="0" smtClean="0">
                <a:solidFill>
                  <a:srgbClr val="FB9318"/>
                </a:solidFill>
                <a:latin typeface="Times New Roman" panose="02020603050405020304" pitchFamily="18" charset="0"/>
                <a:cs typeface="Times New Roman" panose="02020603050405020304" pitchFamily="18" charset="0"/>
              </a:rPr>
              <a:t>Iran:</a:t>
            </a:r>
            <a:r>
              <a:rPr lang="en-US" b="1" dirty="0" smtClean="0">
                <a:solidFill>
                  <a:srgbClr val="006600"/>
                </a:solidFill>
                <a:latin typeface="Times New Roman" panose="02020603050405020304" pitchFamily="18" charset="0"/>
                <a:cs typeface="Times New Roman" panose="02020603050405020304" pitchFamily="18" charset="0"/>
              </a:rPr>
              <a:t> the up-coming beast has </a:t>
            </a:r>
            <a:r>
              <a:rPr lang="en-US" b="1" u="sng" dirty="0" smtClean="0">
                <a:solidFill>
                  <a:srgbClr val="006600"/>
                </a:solidFill>
                <a:latin typeface="Times New Roman" panose="02020603050405020304" pitchFamily="18" charset="0"/>
                <a:cs typeface="Times New Roman" panose="02020603050405020304" pitchFamily="18" charset="0"/>
              </a:rPr>
              <a:t>34 ISI</a:t>
            </a:r>
            <a:r>
              <a:rPr lang="en-US" b="1" dirty="0" smtClean="0">
                <a:solidFill>
                  <a:srgbClr val="006600"/>
                </a:solidFill>
                <a:latin typeface="Times New Roman" panose="02020603050405020304" pitchFamily="18" charset="0"/>
                <a:cs typeface="Times New Roman" panose="02020603050405020304" pitchFamily="18" charset="0"/>
              </a:rPr>
              <a:t> journals, the best one with good </a:t>
            </a:r>
            <a:r>
              <a:rPr lang="en-US" b="1" u="sng" dirty="0" smtClean="0">
                <a:solidFill>
                  <a:srgbClr val="006600"/>
                </a:solidFill>
                <a:latin typeface="Times New Roman" panose="02020603050405020304" pitchFamily="18" charset="0"/>
                <a:cs typeface="Times New Roman" panose="02020603050405020304" pitchFamily="18" charset="0"/>
              </a:rPr>
              <a:t>3.1</a:t>
            </a:r>
            <a:r>
              <a:rPr lang="en-US" b="1" dirty="0" smtClean="0">
                <a:solidFill>
                  <a:srgbClr val="006600"/>
                </a:solidFill>
                <a:latin typeface="Times New Roman" panose="02020603050405020304" pitchFamily="18" charset="0"/>
                <a:cs typeface="Times New Roman" panose="02020603050405020304" pitchFamily="18" charset="0"/>
              </a:rPr>
              <a:t> IF.</a:t>
            </a:r>
          </a:p>
        </p:txBody>
      </p:sp>
    </p:spTree>
    <p:extLst>
      <p:ext uri="{BB962C8B-B14F-4D97-AF65-F5344CB8AC3E}">
        <p14:creationId xmlns:p14="http://schemas.microsoft.com/office/powerpoint/2010/main" val="3239277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Haitham\Desktop\Journals&amp;Impact Factor\UAE.jpg"/>
          <p:cNvPicPr>
            <a:picLocks noChangeAspect="1" noChangeArrowheads="1"/>
          </p:cNvPicPr>
          <p:nvPr/>
        </p:nvPicPr>
        <p:blipFill>
          <a:blip r:embed="rId2">
            <a:extLst>
              <a:ext uri="{28A0092B-C50C-407E-A947-70E740481C1C}">
                <a14:useLocalDpi xmlns:a14="http://schemas.microsoft.com/office/drawing/2010/main" val="0"/>
              </a:ext>
            </a:extLst>
          </a:blip>
          <a:srcRect t="10001" r="2620"/>
          <a:stretch>
            <a:fillRect/>
          </a:stretch>
        </p:blipFill>
        <p:spPr bwMode="auto">
          <a:xfrm>
            <a:off x="1370012" y="1219200"/>
            <a:ext cx="9296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531813" y="304800"/>
            <a:ext cx="11657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defTabSz="914400" fontAlgn="base">
              <a:spcBef>
                <a:spcPct val="0"/>
              </a:spcBef>
              <a:spcAft>
                <a:spcPct val="0"/>
              </a:spcAft>
              <a:buClrTx/>
              <a:buFontTx/>
              <a:buNone/>
            </a:pPr>
            <a:r>
              <a:rPr lang="en-US" b="1" dirty="0" smtClean="0">
                <a:solidFill>
                  <a:srgbClr val="000099"/>
                </a:solidFill>
                <a:latin typeface="Times New Roman" panose="02020603050405020304" pitchFamily="18" charset="0"/>
                <a:cs typeface="Times New Roman" panose="02020603050405020304" pitchFamily="18" charset="0"/>
              </a:rPr>
              <a:t>3.The best Arab country in this field is </a:t>
            </a:r>
            <a:r>
              <a:rPr lang="en-US" b="1" u="sng" dirty="0" smtClean="0">
                <a:solidFill>
                  <a:srgbClr val="9E0000"/>
                </a:solidFill>
                <a:latin typeface="Times New Roman" panose="02020603050405020304" pitchFamily="18" charset="0"/>
                <a:cs typeface="Times New Roman" panose="02020603050405020304" pitchFamily="18" charset="0"/>
              </a:rPr>
              <a:t>UAE</a:t>
            </a:r>
            <a:r>
              <a:rPr lang="en-US" b="1" dirty="0" smtClean="0">
                <a:solidFill>
                  <a:srgbClr val="000099"/>
                </a:solidFill>
                <a:latin typeface="Times New Roman" panose="02020603050405020304" pitchFamily="18" charset="0"/>
                <a:cs typeface="Times New Roman" panose="02020603050405020304" pitchFamily="18" charset="0"/>
              </a:rPr>
              <a:t> with </a:t>
            </a:r>
            <a:r>
              <a:rPr lang="en-US" b="1" u="sng" dirty="0" smtClean="0">
                <a:solidFill>
                  <a:srgbClr val="9E0000"/>
                </a:solidFill>
                <a:latin typeface="Times New Roman" panose="02020603050405020304" pitchFamily="18" charset="0"/>
                <a:cs typeface="Times New Roman" panose="02020603050405020304" pitchFamily="18" charset="0"/>
              </a:rPr>
              <a:t>12</a:t>
            </a:r>
            <a:r>
              <a:rPr lang="en-US" b="1" u="sng" dirty="0" smtClean="0">
                <a:solidFill>
                  <a:srgbClr val="000099"/>
                </a:solidFill>
                <a:latin typeface="Times New Roman" panose="02020603050405020304" pitchFamily="18" charset="0"/>
                <a:cs typeface="Times New Roman" panose="02020603050405020304" pitchFamily="18" charset="0"/>
              </a:rPr>
              <a:t> journals</a:t>
            </a:r>
            <a:r>
              <a:rPr lang="en-US" b="1" dirty="0" smtClean="0">
                <a:solidFill>
                  <a:srgbClr val="000099"/>
                </a:solidFill>
                <a:latin typeface="Times New Roman" panose="02020603050405020304" pitchFamily="18" charset="0"/>
                <a:cs typeface="Times New Roman" panose="02020603050405020304" pitchFamily="18" charset="0"/>
              </a:rPr>
              <a:t> and good IF rate (3.95).</a:t>
            </a:r>
          </a:p>
        </p:txBody>
      </p:sp>
    </p:spTree>
    <p:extLst>
      <p:ext uri="{BB962C8B-B14F-4D97-AF65-F5344CB8AC3E}">
        <p14:creationId xmlns:p14="http://schemas.microsoft.com/office/powerpoint/2010/main" val="141125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Haitham\Desktop\Journals&amp;Impact Factor\saudia.jpg"/>
          <p:cNvPicPr>
            <a:picLocks noChangeAspect="1" noChangeArrowheads="1"/>
          </p:cNvPicPr>
          <p:nvPr/>
        </p:nvPicPr>
        <p:blipFill>
          <a:blip r:embed="rId2">
            <a:extLst>
              <a:ext uri="{28A0092B-C50C-407E-A947-70E740481C1C}">
                <a14:useLocalDpi xmlns:a14="http://schemas.microsoft.com/office/drawing/2010/main" val="0"/>
              </a:ext>
            </a:extLst>
          </a:blip>
          <a:srcRect t="8235" r="2956" b="20000"/>
          <a:stretch>
            <a:fillRect/>
          </a:stretch>
        </p:blipFill>
        <p:spPr bwMode="auto">
          <a:xfrm>
            <a:off x="1484312" y="12192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684212" y="457200"/>
            <a:ext cx="1074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defTabSz="914400" fontAlgn="base">
              <a:spcBef>
                <a:spcPct val="0"/>
              </a:spcBef>
              <a:spcAft>
                <a:spcPct val="0"/>
              </a:spcAft>
              <a:buClrTx/>
              <a:buFontTx/>
              <a:buNone/>
            </a:pPr>
            <a:r>
              <a:rPr lang="en-US" b="1" dirty="0" smtClean="0">
                <a:solidFill>
                  <a:srgbClr val="000099"/>
                </a:solidFill>
                <a:latin typeface="Times New Roman" panose="02020603050405020304" pitchFamily="18" charset="0"/>
                <a:cs typeface="Times New Roman" panose="02020603050405020304" pitchFamily="18" charset="0"/>
              </a:rPr>
              <a:t>4. </a:t>
            </a:r>
            <a:r>
              <a:rPr lang="en-US" b="1" u="sng" dirty="0" smtClean="0">
                <a:solidFill>
                  <a:srgbClr val="9E0000"/>
                </a:solidFill>
                <a:latin typeface="Times New Roman" panose="02020603050405020304" pitchFamily="18" charset="0"/>
                <a:cs typeface="Times New Roman" panose="02020603050405020304" pitchFamily="18" charset="0"/>
              </a:rPr>
              <a:t>Saudi Arabia</a:t>
            </a:r>
            <a:r>
              <a:rPr lang="en-US" b="1" u="sng" dirty="0" smtClean="0">
                <a:solidFill>
                  <a:srgbClr val="000099"/>
                </a:solidFill>
                <a:latin typeface="Times New Roman" panose="02020603050405020304" pitchFamily="18" charset="0"/>
                <a:cs typeface="Times New Roman" panose="02020603050405020304" pitchFamily="18" charset="0"/>
              </a:rPr>
              <a:t>:</a:t>
            </a:r>
            <a:r>
              <a:rPr lang="en-US" b="1" dirty="0" smtClean="0">
                <a:solidFill>
                  <a:srgbClr val="000099"/>
                </a:solidFill>
                <a:latin typeface="Times New Roman" panose="02020603050405020304" pitchFamily="18" charset="0"/>
                <a:cs typeface="Times New Roman" panose="02020603050405020304" pitchFamily="18" charset="0"/>
              </a:rPr>
              <a:t> have a humble number of </a:t>
            </a:r>
            <a:r>
              <a:rPr lang="en-US" b="1" u="sng" dirty="0" smtClean="0">
                <a:solidFill>
                  <a:srgbClr val="9E0000"/>
                </a:solidFill>
                <a:latin typeface="Times New Roman" panose="02020603050405020304" pitchFamily="18" charset="0"/>
                <a:cs typeface="Times New Roman" panose="02020603050405020304" pitchFamily="18" charset="0"/>
              </a:rPr>
              <a:t>5</a:t>
            </a:r>
            <a:r>
              <a:rPr lang="en-US" b="1" dirty="0" smtClean="0">
                <a:solidFill>
                  <a:srgbClr val="000099"/>
                </a:solidFill>
                <a:latin typeface="Times New Roman" panose="02020603050405020304" pitchFamily="18" charset="0"/>
                <a:cs typeface="Times New Roman" panose="02020603050405020304" pitchFamily="18" charset="0"/>
              </a:rPr>
              <a:t> journals and good IF rate (0.697).</a:t>
            </a:r>
          </a:p>
        </p:txBody>
      </p:sp>
    </p:spTree>
    <p:extLst>
      <p:ext uri="{BB962C8B-B14F-4D97-AF65-F5344CB8AC3E}">
        <p14:creationId xmlns:p14="http://schemas.microsoft.com/office/powerpoint/2010/main" val="4171348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1312" y="47244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defTabSz="914400" fontAlgn="base">
              <a:spcBef>
                <a:spcPct val="0"/>
              </a:spcBef>
              <a:spcAft>
                <a:spcPct val="0"/>
              </a:spcAft>
              <a:buClrTx/>
              <a:buFontTx/>
              <a:buNone/>
            </a:pPr>
            <a:r>
              <a:rPr lang="en-US" sz="2800" b="1" dirty="0" smtClean="0">
                <a:solidFill>
                  <a:srgbClr val="000099"/>
                </a:solidFill>
                <a:latin typeface="Times New Roman" panose="02020603050405020304" pitchFamily="18" charset="0"/>
                <a:cs typeface="Times New Roman" panose="02020603050405020304" pitchFamily="18" charset="0"/>
              </a:rPr>
              <a:t>6. The most amazing show for a single journal goes to </a:t>
            </a:r>
            <a:r>
              <a:rPr lang="en-US" sz="2800" b="1" dirty="0" smtClean="0">
                <a:solidFill>
                  <a:srgbClr val="000000"/>
                </a:solidFill>
                <a:latin typeface="Times New Roman" panose="02020603050405020304" pitchFamily="18" charset="0"/>
                <a:cs typeface="Times New Roman" panose="02020603050405020304" pitchFamily="18" charset="0"/>
              </a:rPr>
              <a:t>CA-A Caner journal for clinicians</a:t>
            </a:r>
            <a:r>
              <a:rPr lang="en-US" sz="2800" b="1" dirty="0" smtClean="0">
                <a:solidFill>
                  <a:srgbClr val="000099"/>
                </a:solidFill>
                <a:latin typeface="Times New Roman" panose="02020603050405020304" pitchFamily="18" charset="0"/>
                <a:cs typeface="Times New Roman" panose="02020603050405020304" pitchFamily="18" charset="0"/>
              </a:rPr>
              <a:t> from </a:t>
            </a:r>
            <a:r>
              <a:rPr lang="en-US" sz="2800" b="1" dirty="0" smtClean="0">
                <a:solidFill>
                  <a:srgbClr val="9E0000"/>
                </a:solidFill>
                <a:latin typeface="Times New Roman" panose="02020603050405020304" pitchFamily="18" charset="0"/>
                <a:cs typeface="Times New Roman" panose="02020603050405020304" pitchFamily="18" charset="0"/>
              </a:rPr>
              <a:t>USA. </a:t>
            </a:r>
            <a:r>
              <a:rPr lang="en-US" sz="2800" b="1" u="sng" dirty="0" smtClean="0">
                <a:solidFill>
                  <a:srgbClr val="9E0000"/>
                </a:solidFill>
                <a:latin typeface="Times New Roman" panose="02020603050405020304" pitchFamily="18" charset="0"/>
                <a:cs typeface="Times New Roman" panose="02020603050405020304" pitchFamily="18" charset="0"/>
              </a:rPr>
              <a:t>94.3 IF</a:t>
            </a:r>
            <a:r>
              <a:rPr lang="en-US" sz="2800" b="1" dirty="0" smtClean="0">
                <a:solidFill>
                  <a:srgbClr val="000099"/>
                </a:solidFill>
                <a:latin typeface="Times New Roman" panose="02020603050405020304" pitchFamily="18" charset="0"/>
                <a:cs typeface="Times New Roman" panose="02020603050405020304" pitchFamily="18" charset="0"/>
              </a:rPr>
              <a:t>!!!</a:t>
            </a:r>
          </a:p>
        </p:txBody>
      </p:sp>
      <p:sp>
        <p:nvSpPr>
          <p:cNvPr id="3" name="Rectangle 2"/>
          <p:cNvSpPr>
            <a:spLocks noChangeArrowheads="1"/>
          </p:cNvSpPr>
          <p:nvPr/>
        </p:nvSpPr>
        <p:spPr bwMode="auto">
          <a:xfrm>
            <a:off x="455612" y="1143000"/>
            <a:ext cx="89154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914400" eaLnBrk="1" fontAlgn="base" hangingPunct="1">
              <a:spcBef>
                <a:spcPct val="0"/>
              </a:spcBef>
              <a:spcAft>
                <a:spcPct val="0"/>
              </a:spcAft>
              <a:defRPr/>
            </a:pPr>
            <a:r>
              <a:rPr lang="en-US" sz="3200" b="1" dirty="0" smtClean="0">
                <a:solidFill>
                  <a:srgbClr val="000099"/>
                </a:solidFill>
                <a:effectLst>
                  <a:outerShdw blurRad="38100" dist="38100" dir="2700000" algn="tl">
                    <a:srgbClr val="C0C0C0"/>
                  </a:outerShdw>
                </a:effectLst>
                <a:cs typeface="Times New Roman" panose="02020603050405020304" pitchFamily="18" charset="0"/>
              </a:rPr>
              <a:t>5. </a:t>
            </a:r>
            <a:r>
              <a:rPr lang="en-US" sz="3200" b="1" u="sng" dirty="0" smtClean="0">
                <a:solidFill>
                  <a:srgbClr val="9E0000"/>
                </a:solidFill>
                <a:effectLst>
                  <a:outerShdw blurRad="38100" dist="38100" dir="2700000" algn="tl">
                    <a:srgbClr val="C0C0C0"/>
                  </a:outerShdw>
                </a:effectLst>
                <a:cs typeface="Times New Roman" panose="02020603050405020304" pitchFamily="18" charset="0"/>
              </a:rPr>
              <a:t>Arab countries have ISI journals</a:t>
            </a:r>
            <a:r>
              <a:rPr lang="en-US" sz="3200" b="1" dirty="0" smtClean="0">
                <a:solidFill>
                  <a:srgbClr val="000099"/>
                </a:solidFill>
                <a:effectLst>
                  <a:outerShdw blurRad="38100" dist="38100" dir="2700000" algn="tl">
                    <a:srgbClr val="C0C0C0"/>
                  </a:outerShdw>
                </a:effectLst>
                <a:cs typeface="Times New Roman" panose="02020603050405020304" pitchFamily="18" charset="0"/>
              </a:rPr>
              <a:t> like:</a:t>
            </a:r>
          </a:p>
          <a:p>
            <a:pPr algn="ctr" defTabSz="914400" eaLnBrk="1" fontAlgn="base" hangingPunct="1">
              <a:spcBef>
                <a:spcPct val="0"/>
              </a:spcBef>
              <a:spcAft>
                <a:spcPct val="0"/>
              </a:spcAft>
              <a:defRPr/>
            </a:pPr>
            <a:r>
              <a:rPr lang="en-US" sz="3000" dirty="0" smtClean="0">
                <a:solidFill>
                  <a:srgbClr val="9E0000"/>
                </a:solidFill>
                <a:cs typeface="Times New Roman" panose="02020603050405020304" pitchFamily="18" charset="0"/>
              </a:rPr>
              <a:t>Kuwait=3</a:t>
            </a:r>
          </a:p>
          <a:p>
            <a:pPr algn="ctr" defTabSz="914400" eaLnBrk="1" fontAlgn="base" hangingPunct="1">
              <a:spcBef>
                <a:spcPct val="0"/>
              </a:spcBef>
              <a:spcAft>
                <a:spcPct val="0"/>
              </a:spcAft>
              <a:defRPr/>
            </a:pPr>
            <a:r>
              <a:rPr lang="en-US" sz="3000" dirty="0" smtClean="0">
                <a:solidFill>
                  <a:srgbClr val="9E0000"/>
                </a:solidFill>
                <a:cs typeface="Times New Roman" panose="02020603050405020304" pitchFamily="18" charset="0"/>
              </a:rPr>
              <a:t>Egypt=2</a:t>
            </a:r>
          </a:p>
          <a:p>
            <a:pPr algn="ctr" defTabSz="914400" eaLnBrk="1" fontAlgn="base" hangingPunct="1">
              <a:spcBef>
                <a:spcPct val="0"/>
              </a:spcBef>
              <a:spcAft>
                <a:spcPct val="0"/>
              </a:spcAft>
              <a:defRPr/>
            </a:pPr>
            <a:r>
              <a:rPr lang="en-US" sz="3000" dirty="0" smtClean="0">
                <a:solidFill>
                  <a:srgbClr val="9E0000"/>
                </a:solidFill>
                <a:cs typeface="Times New Roman" panose="02020603050405020304" pitchFamily="18" charset="0"/>
              </a:rPr>
              <a:t>Bahrain=2</a:t>
            </a:r>
          </a:p>
          <a:p>
            <a:pPr algn="ctr" defTabSz="914400" eaLnBrk="1" fontAlgn="base" hangingPunct="1">
              <a:spcBef>
                <a:spcPct val="0"/>
              </a:spcBef>
              <a:spcAft>
                <a:spcPct val="0"/>
              </a:spcAft>
              <a:defRPr/>
            </a:pPr>
            <a:r>
              <a:rPr lang="en-US" sz="3000" dirty="0" smtClean="0">
                <a:solidFill>
                  <a:srgbClr val="9E0000"/>
                </a:solidFill>
                <a:cs typeface="Times New Roman" panose="02020603050405020304" pitchFamily="18" charset="0"/>
              </a:rPr>
              <a:t>Jordan=1</a:t>
            </a:r>
          </a:p>
          <a:p>
            <a:pPr algn="ctr" defTabSz="914400" eaLnBrk="1" fontAlgn="base" hangingPunct="1">
              <a:spcBef>
                <a:spcPct val="0"/>
              </a:spcBef>
              <a:spcAft>
                <a:spcPct val="0"/>
              </a:spcAft>
              <a:defRPr/>
            </a:pPr>
            <a:r>
              <a:rPr lang="en-US" sz="3000" dirty="0" smtClean="0">
                <a:solidFill>
                  <a:srgbClr val="9E0000"/>
                </a:solidFill>
                <a:cs typeface="Times New Roman" panose="02020603050405020304" pitchFamily="18" charset="0"/>
              </a:rPr>
              <a:t>Libya=1</a:t>
            </a:r>
          </a:p>
          <a:p>
            <a:pPr algn="ctr" defTabSz="914400" eaLnBrk="1" fontAlgn="base" hangingPunct="1">
              <a:spcBef>
                <a:spcPct val="0"/>
              </a:spcBef>
              <a:spcAft>
                <a:spcPct val="0"/>
              </a:spcAft>
              <a:defRPr/>
            </a:pPr>
            <a:r>
              <a:rPr lang="en-US" sz="3000" dirty="0" smtClean="0">
                <a:solidFill>
                  <a:srgbClr val="9E0000"/>
                </a:solidFill>
                <a:cs typeface="Times New Roman" panose="02020603050405020304" pitchFamily="18" charset="0"/>
              </a:rPr>
              <a:t>Tunisia=1</a:t>
            </a:r>
          </a:p>
        </p:txBody>
      </p:sp>
    </p:spTree>
    <p:extLst>
      <p:ext uri="{BB962C8B-B14F-4D97-AF65-F5344CB8AC3E}">
        <p14:creationId xmlns:p14="http://schemas.microsoft.com/office/powerpoint/2010/main" val="1554606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303212" y="348764"/>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800" b="1" i="0" u="sng"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rPr>
              <a:t>Other Journal Ranking Efforts</a:t>
            </a:r>
          </a:p>
        </p:txBody>
      </p:sp>
      <p:sp>
        <p:nvSpPr>
          <p:cNvPr id="3" name="Rectangle 9"/>
          <p:cNvSpPr>
            <a:spLocks noChangeArrowheads="1"/>
          </p:cNvSpPr>
          <p:nvPr/>
        </p:nvSpPr>
        <p:spPr bwMode="auto">
          <a:xfrm>
            <a:off x="1217612" y="2168384"/>
            <a:ext cx="1024999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a:t>
            </a:r>
            <a:r>
              <a:rPr kumimoji="0" lang="en-US" sz="2400" b="1" i="0" u="sng" strike="noStrike" kern="0" cap="none" spc="0" normalizeH="0" baseline="0" noProof="0" dirty="0" err="1" smtClean="0">
                <a:ln>
                  <a:noFill/>
                </a:ln>
                <a:solidFill>
                  <a:srgbClr val="9E0000"/>
                </a:solidFill>
                <a:effectLst/>
                <a:uLnTx/>
                <a:uFillTx/>
                <a:latin typeface="Arial" panose="020B0604020202020204" pitchFamily="34" charset="0"/>
                <a:cs typeface="Arial" panose="020B0604020202020204" pitchFamily="34" charset="0"/>
              </a:rPr>
              <a:t>Eigenfactor</a:t>
            </a:r>
            <a:r>
              <a:rPr kumimoji="0" lang="en-US" sz="2400" b="1" i="0" u="sng" strike="noStrike" kern="0" cap="none" spc="0" normalizeH="0" baseline="0" noProof="0" dirty="0" smtClean="0">
                <a:ln>
                  <a:noFill/>
                </a:ln>
                <a:solidFill>
                  <a:srgbClr val="9E0000"/>
                </a:solidFill>
                <a:effectLst/>
                <a:uLnTx/>
                <a:uFillTx/>
                <a:latin typeface="Arial" panose="020B0604020202020204" pitchFamily="34" charset="0"/>
                <a:cs typeface="Arial" panose="020B0604020202020204" pitchFamily="34" charset="0"/>
              </a:rPr>
              <a:t> </a:t>
            </a:r>
            <a:r>
              <a:rPr kumimoji="0" lang="en-US" sz="2400" b="1" i="0" u="sng"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score</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(متوفر في قاعدة بيانات </a:t>
            </a:r>
            <a:r>
              <a:rPr kumimoji="0" lang="en-US"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ISI web of Knowledge</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 وهومعيار يعكس قيمة المجلة العلمية ولا يعتمد فقط على مدى انتشار المجلة كما أنه </a:t>
            </a:r>
            <a:r>
              <a:rPr kumimoji="0" lang="ar-SA" sz="2400" b="1" i="0"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لا يوجد تباين كبير بين قيم هذا المعيار في القطاعات المختلفة</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a:t>
            </a:r>
            <a:endParaRPr kumimoji="0" lang="ar-SA" sz="2400" b="0"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ko-KR" sz="2400" b="0"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altLang="ko-KR"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ويستند حساب نقاط </a:t>
            </a:r>
            <a:r>
              <a:rPr kumimoji="0" lang="en-US" altLang="ko-KR"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altLang="ko-KR" sz="2400" b="1" i="1" u="none" strike="noStrike" kern="0" cap="none" spc="0" normalizeH="0" baseline="0" noProof="0" dirty="0" err="1" smtClean="0">
                <a:ln>
                  <a:noFill/>
                </a:ln>
                <a:solidFill>
                  <a:srgbClr val="9E0000"/>
                </a:solidFill>
                <a:effectLst/>
                <a:uLnTx/>
                <a:uFillTx/>
                <a:latin typeface="Times New Roman" panose="02020603050405020304" pitchFamily="18" charset="0"/>
                <a:ea typeface="Gulim" pitchFamily="34" charset="-127"/>
                <a:cs typeface="Times New Roman" panose="02020603050405020304" pitchFamily="18" charset="0"/>
              </a:rPr>
              <a:t>Eigenfactor</a:t>
            </a:r>
            <a:r>
              <a:rPr kumimoji="0" lang="en-US" altLang="ko-KR" sz="2400" b="1" i="0" u="none" strike="noStrike" kern="0" cap="none" spc="0" normalizeH="0" baseline="0" noProof="0" dirty="0" smtClean="0">
                <a:ln>
                  <a:noFill/>
                </a:ln>
                <a:solidFill>
                  <a:srgbClr val="000099"/>
                </a:solidFill>
                <a:effectLst/>
                <a:uLnTx/>
                <a:uFillTx/>
                <a:latin typeface="Times New Roman" panose="02020603050405020304" pitchFamily="18" charset="0"/>
                <a:ea typeface="Gulim" pitchFamily="34" charset="-127"/>
                <a:cs typeface="Times New Roman" panose="02020603050405020304" pitchFamily="18" charset="0"/>
              </a:rPr>
              <a:t> </a:t>
            </a:r>
            <a:r>
              <a:rPr kumimoji="0" lang="ar-SA" altLang="ko-KR"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على عدد مرات المقالات لمجلة نشرت في </a:t>
            </a:r>
            <a:r>
              <a:rPr kumimoji="0" lang="ar-SA" altLang="ko-KR" sz="2400" b="1" i="0"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السنوات الخمس الماضية</a:t>
            </a:r>
            <a:r>
              <a:rPr kumimoji="0" lang="ar-SA" altLang="ko-KR"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قد ورد ذكرها في السنة </a:t>
            </a:r>
            <a:r>
              <a:rPr kumimoji="0" lang="en-US" altLang="ko-KR" sz="2400" b="1" i="0" u="none" strike="noStrike" kern="0" cap="none" spc="0" normalizeH="0" baseline="0" noProof="0" dirty="0" smtClean="0">
                <a:ln>
                  <a:noFill/>
                </a:ln>
                <a:solidFill>
                  <a:srgbClr val="9E0000"/>
                </a:solidFill>
                <a:effectLst/>
                <a:uLnTx/>
                <a:uFillTx/>
                <a:latin typeface="Times New Roman" panose="02020603050405020304" pitchFamily="18" charset="0"/>
                <a:ea typeface="Gulim" pitchFamily="34" charset="-127"/>
                <a:cs typeface="Arial" panose="020B0604020202020204" pitchFamily="34" charset="0"/>
              </a:rPr>
              <a:t>JCR</a:t>
            </a:r>
            <a:r>
              <a:rPr kumimoji="0" lang="ar-SA" altLang="ko-KR"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a:t>
            </a:r>
            <a:endParaRPr kumimoji="0" lang="ar-SA" sz="2400" b="0"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البيانات متوفرة في </a:t>
            </a:r>
            <a:r>
              <a:rPr kumimoji="0" lang="en-US" sz="2400" b="1" i="0"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eigenfactor.org</a:t>
            </a:r>
            <a:r>
              <a:rPr kumimoji="0" lang="en-US"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a:t>
            </a:r>
            <a:r>
              <a:rPr kumimoji="0" lang="en-US"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(1995-2011</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كَمَا هو الحَال مَعَ</a:t>
            </a:r>
            <a:r>
              <a:rPr kumimoji="0" lang="en-US"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JCR </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فقط مجلات</a:t>
            </a:r>
            <a:r>
              <a:rPr kumimoji="0" lang="en-US"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ISI </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المُصَنَّفة حيث تَستعملُ "كُلّ" بيانات</a:t>
            </a:r>
            <a:r>
              <a:rPr kumimoji="0" lang="en-US"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ISI</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a:t>
            </a:r>
            <a:endParaRPr kumimoji="0" lang="en-US"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p:txBody>
      </p:sp>
      <p:sp>
        <p:nvSpPr>
          <p:cNvPr id="4" name="Rectangle 13"/>
          <p:cNvSpPr>
            <a:spLocks noChangeArrowheads="1"/>
          </p:cNvSpPr>
          <p:nvPr/>
        </p:nvSpPr>
        <p:spPr bwMode="auto">
          <a:xfrm>
            <a:off x="1217612" y="1258574"/>
            <a:ext cx="3460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defRPr/>
            </a:pPr>
            <a:r>
              <a:rPr lang="en-US" sz="3400" b="1" u="sng"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 </a:t>
            </a:r>
            <a:r>
              <a:rPr lang="en-US" sz="3400" b="1" u="sng"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eigenFACTOR</a:t>
            </a:r>
            <a:endParaRPr lang="en-US" sz="3400" b="1" u="sng"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67" y="5354883"/>
            <a:ext cx="6371140" cy="126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870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60412" y="304800"/>
            <a:ext cx="662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buFont typeface="Arial" panose="020B0604020202020204" pitchFamily="34" charset="0"/>
              <a:buNone/>
              <a:defRPr/>
            </a:pPr>
            <a:r>
              <a:rPr lang="en-US" sz="3600" b="1" u="sng" dirty="0" smtClean="0">
                <a:solidFill>
                  <a:srgbClr val="000099"/>
                </a:solidFill>
                <a:effectLst>
                  <a:outerShdw blurRad="38100" dist="38100" dir="2700000" algn="tl">
                    <a:srgbClr val="C0C0C0"/>
                  </a:outerShdw>
                </a:effectLst>
                <a:cs typeface="Times New Roman" panose="02020603050405020304" pitchFamily="18" charset="0"/>
              </a:rPr>
              <a:t>2. </a:t>
            </a:r>
            <a:r>
              <a:rPr lang="en-US" sz="3600" b="1" u="sng" dirty="0" err="1" smtClean="0">
                <a:solidFill>
                  <a:srgbClr val="000099"/>
                </a:solidFill>
                <a:effectLst>
                  <a:outerShdw blurRad="38100" dist="38100" dir="2700000" algn="tl">
                    <a:srgbClr val="C0C0C0"/>
                  </a:outerShdw>
                </a:effectLst>
                <a:cs typeface="Times New Roman" panose="02020603050405020304" pitchFamily="18" charset="0"/>
              </a:rPr>
              <a:t>SCImago</a:t>
            </a:r>
            <a:r>
              <a:rPr lang="en-US" sz="3600" b="1" u="sng" dirty="0" smtClean="0">
                <a:solidFill>
                  <a:srgbClr val="000099"/>
                </a:solidFill>
                <a:effectLst>
                  <a:outerShdw blurRad="38100" dist="38100" dir="2700000" algn="tl">
                    <a:srgbClr val="C0C0C0"/>
                  </a:outerShdw>
                </a:effectLst>
                <a:cs typeface="Times New Roman" panose="02020603050405020304" pitchFamily="18" charset="0"/>
              </a:rPr>
              <a:t> Journal Rank (SJR)</a:t>
            </a: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2" y="4953000"/>
            <a:ext cx="550450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p:nvSpPr>
        <p:spPr bwMode="auto">
          <a:xfrm>
            <a:off x="1065212" y="1439706"/>
            <a:ext cx="106680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SJR</a:t>
            </a:r>
            <a:r>
              <a:rPr kumimoji="0" lang="ar-SA"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هي رتبة صفحةِ إقتباسَ</a:t>
            </a:r>
            <a:r>
              <a:rPr kumimoji="0" lang="en-US"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ar-SA"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المجلّة حَسبتْ على أساس بياناتِ </a:t>
            </a:r>
            <a:r>
              <a:rPr kumimoji="0" lang="en-US" sz="2600" b="1" i="1"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Scopus</a:t>
            </a:r>
            <a:r>
              <a:rPr kumimoji="0" lang="en-US" sz="2600" b="1" i="0"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 citation</a:t>
            </a:r>
            <a:r>
              <a:rPr kumimoji="0" lang="ar-SA"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قسّمتْ بعددِ المقالاتِ التي نَشرتْ بالمجلّةِ على </a:t>
            </a:r>
            <a:r>
              <a:rPr kumimoji="0" lang="ar-SA" sz="2600" b="1" i="0"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مدى 3 سنوات</a:t>
            </a:r>
            <a:r>
              <a:rPr kumimoji="0" lang="en-US"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a:t>
            </a:r>
          </a:p>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SA"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مشابهة لطرقِ </a:t>
            </a:r>
            <a:r>
              <a:rPr kumimoji="0" lang="en-US" sz="2600" b="1" i="0" u="none" strike="noStrike" kern="0" cap="none" spc="0" normalizeH="0" baseline="0" noProof="0" dirty="0" err="1" smtClean="0">
                <a:ln>
                  <a:noFill/>
                </a:ln>
                <a:solidFill>
                  <a:srgbClr val="9E0000"/>
                </a:solidFill>
                <a:effectLst/>
                <a:uLnTx/>
                <a:uFillTx/>
                <a:latin typeface="Times New Roman" panose="02020603050405020304" pitchFamily="18" charset="0"/>
                <a:cs typeface="Times New Roman" panose="02020603050405020304" pitchFamily="18" charset="0"/>
              </a:rPr>
              <a:t>Eigenfactor</a:t>
            </a:r>
            <a:r>
              <a:rPr kumimoji="0" lang="ar-SA"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لكنها مستندة على الإستشهاد في </a:t>
            </a:r>
            <a:r>
              <a:rPr kumimoji="0" lang="en-US" sz="2600" b="1" i="1"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Scopus</a:t>
            </a:r>
            <a:r>
              <a:rPr kumimoji="0" lang="ar-SA"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بدلاً مِنْ </a:t>
            </a:r>
            <a:r>
              <a:rPr kumimoji="0" lang="en-US" sz="2600" b="1" i="1"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ISI</a:t>
            </a:r>
            <a:r>
              <a:rPr kumimoji="0" lang="en-US"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a:t>
            </a:r>
          </a:p>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SA"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متوفر</a:t>
            </a:r>
            <a:r>
              <a:rPr kumimoji="0" lang="en-US"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ar-SA"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في</a:t>
            </a:r>
            <a:r>
              <a:rPr kumimoji="0" lang="en-US"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600" b="1" i="0"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a:t>
            </a:r>
            <a:r>
              <a:rPr kumimoji="0" lang="en-US" sz="2400" b="1" i="0" u="none" strike="noStrike" kern="0" cap="none" spc="0" normalizeH="0" baseline="0" noProof="0" dirty="0" smtClean="0">
                <a:ln>
                  <a:noFill/>
                </a:ln>
                <a:solidFill>
                  <a:srgbClr val="9E0000"/>
                </a:solidFill>
                <a:effectLst/>
                <a:uLnTx/>
                <a:uFillTx/>
                <a:latin typeface="Arial" panose="020B0604020202020204" pitchFamily="34" charset="0"/>
                <a:cs typeface="Arial" panose="020B0604020202020204" pitchFamily="34" charset="0"/>
              </a:rPr>
              <a:t>http://www.scimagojr.com/index.php) </a:t>
            </a:r>
            <a:endParaRPr kumimoji="0" lang="en-US"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SA"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المجلات تغطي لاكثرِ (~</a:t>
            </a:r>
            <a:r>
              <a:rPr kumimoji="0" lang="ar-SA" sz="2600" b="1" i="0"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20,000</a:t>
            </a:r>
            <a:r>
              <a:rPr kumimoji="0" lang="ar-SA"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ولهذا فأن </a:t>
            </a:r>
            <a:r>
              <a:rPr kumimoji="0" lang="en-US" sz="2600" b="1" i="1"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Scopus</a:t>
            </a:r>
            <a:r>
              <a:rPr kumimoji="0" lang="ar-SA"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تَغطّي مجلاتَ أكثرَ مِن ْ</a:t>
            </a:r>
            <a:r>
              <a:rPr kumimoji="0" lang="en-US"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600" b="1" i="0"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ISI</a:t>
            </a:r>
          </a:p>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SA"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تنويع دولي أكثر.</a:t>
            </a:r>
            <a:endParaRPr kumimoji="0" lang="en-US"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3 </a:t>
            </a:r>
            <a:r>
              <a:rPr kumimoji="0" lang="ar-SA"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سَنَواتِ مِنْ الإستشهاد.</a:t>
            </a:r>
            <a:endParaRPr kumimoji="0" lang="en-US" sz="26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415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836612" y="1524000"/>
            <a:ext cx="10820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342900" marR="0" lvl="0" indent="-342900" algn="just" defTabSz="914400" rtl="1" eaLnBrk="1" fontAlgn="base" latinLnBrk="0" hangingPunct="1">
              <a:lnSpc>
                <a:spcPct val="100000"/>
              </a:lnSpc>
              <a:spcBef>
                <a:spcPct val="0"/>
              </a:spcBef>
              <a:spcAft>
                <a:spcPct val="0"/>
              </a:spcAft>
              <a:buClrTx/>
              <a:buSzTx/>
              <a:buFontTx/>
              <a:buNone/>
              <a:tabLst/>
              <a:defRPr/>
            </a:pPr>
            <a:r>
              <a:rPr kumimoji="0" lang="en-US" sz="2000" b="1" i="0" u="sng"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SCOPUS</a:t>
            </a:r>
            <a:r>
              <a:rPr kumimoji="0" lang="ar-SA" sz="2400" b="1" i="0" u="sng"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a:t>
            </a:r>
            <a:r>
              <a:rPr kumimoji="0" lang="en-US" sz="2400" b="1" i="0" u="sng"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 </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يعتَبَرُ مِن قِبل الكثيرِ </a:t>
            </a:r>
            <a:r>
              <a:rPr kumimoji="0" lang="ar-IQ"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هو </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المنافسَ الأساسيَ </a:t>
            </a:r>
            <a:r>
              <a:rPr kumimoji="0" lang="ar-IQ"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لـ</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ISI web of Knowledge</a:t>
            </a:r>
            <a:r>
              <a:rPr kumimoji="0" lang="ar-SA"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a:t>
            </a:r>
            <a:endParaRPr kumimoji="0" lang="en-US"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1"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2400" b="1" i="1" u="none" strike="noStrike" kern="0" cap="none" spc="0" normalizeH="0" baseline="0" noProof="0" dirty="0" smtClean="0">
                <a:ln>
                  <a:noFill/>
                </a:ln>
                <a:solidFill>
                  <a:srgbClr val="9E0000"/>
                </a:solidFill>
                <a:effectLst/>
                <a:uLnTx/>
                <a:uFillTx/>
                <a:latin typeface="Times New Roman" panose="02020603050405020304" pitchFamily="18" charset="0"/>
                <a:cs typeface="Times New Roman" panose="02020603050405020304" pitchFamily="18" charset="0"/>
              </a:rPr>
              <a:t>Web of Scopus</a:t>
            </a:r>
            <a:r>
              <a:rPr kumimoji="0" lang="ar-SA"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تعتبر قاعدةِ بيانات لملخّص بحوث أكبر وقاعدة بيانات إستشهاد الأدبِ المُرَاجَعِ ممتازةِ. وهي أكثرُ دولياً في التغطيةِ مِنْ </a:t>
            </a:r>
            <a:r>
              <a:rPr kumimoji="0" lang="en-US" sz="2400" b="1" i="1" u="none" strike="noStrike" kern="0" cap="none" spc="0" normalizeH="0" baseline="0" noProof="0" dirty="0" smtClean="0">
                <a:ln>
                  <a:noFill/>
                </a:ln>
                <a:solidFill>
                  <a:srgbClr val="9E0000"/>
                </a:solidFill>
                <a:effectLst/>
                <a:uLnTx/>
                <a:uFillTx/>
                <a:latin typeface="Arial" panose="020B0604020202020204" pitchFamily="34" charset="0"/>
                <a:cs typeface="Arial" panose="020B0604020202020204" pitchFamily="34" charset="0"/>
              </a:rPr>
              <a:t>Web of Science</a:t>
            </a:r>
            <a:r>
              <a:rPr kumimoji="0" lang="ar-SA" sz="2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a:t>
            </a:r>
          </a:p>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تَحتوي 47 مليون سجلُ.</a:t>
            </a:r>
            <a:endParaRPr kumimoji="0" lang="en-US"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أكثر من 19,500 عنوانِ مِنْ 5,000 ناشرِ حول العالم</a:t>
            </a:r>
            <a:endParaRPr kumimoji="0" lang="en-US"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تَتضمّنُ أكثر من 4.9 مليون بحثِ مؤتمرِ</a:t>
            </a:r>
            <a:endParaRPr kumimoji="0" lang="en-US"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400 منشور تجاري</a:t>
            </a:r>
            <a:endParaRPr kumimoji="0" lang="en-US"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340 سلسلة كتابِ</a:t>
            </a:r>
            <a:endParaRPr kumimoji="0" lang="en-US"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p:txBody>
      </p:sp>
      <p:sp>
        <p:nvSpPr>
          <p:cNvPr id="3" name="Rectangle 12"/>
          <p:cNvSpPr>
            <a:spLocks noChangeArrowheads="1"/>
          </p:cNvSpPr>
          <p:nvPr/>
        </p:nvSpPr>
        <p:spPr bwMode="auto">
          <a:xfrm>
            <a:off x="4799012" y="381000"/>
            <a:ext cx="1987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fontAlgn="base">
              <a:spcBef>
                <a:spcPct val="0"/>
              </a:spcBef>
              <a:spcAft>
                <a:spcPct val="0"/>
              </a:spcAft>
              <a:defRPr/>
            </a:pPr>
            <a:r>
              <a:rPr lang="en-US" sz="3600" b="1" u="sng"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SCOPUS</a:t>
            </a:r>
          </a:p>
        </p:txBody>
      </p:sp>
      <p:pic>
        <p:nvPicPr>
          <p:cNvPr id="4" name="Picture 14" descr="image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3581400"/>
            <a:ext cx="4648200" cy="29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669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t="2725"/>
          <a:stretch>
            <a:fillRect/>
          </a:stretch>
        </p:blipFill>
        <p:spPr bwMode="auto">
          <a:xfrm>
            <a:off x="3046412" y="1447800"/>
            <a:ext cx="88392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p:cNvSpPr>
          <p:nvPr/>
        </p:nvSpPr>
        <p:spPr bwMode="auto">
          <a:xfrm>
            <a:off x="4799012" y="381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1pPr>
            <a:lvl2pPr marL="342900" indent="-342900"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marL="342900" indent="-342900"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marL="342900" indent="-342900"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marL="342900" indent="-342900"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800100" indent="-3429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marL="1257300" indent="-3429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marL="1714500" indent="-3429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marL="2171700" indent="-3429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9pPr>
          </a:lstStyle>
          <a:p>
            <a:pPr marL="342900" marR="0" lvl="0" indent="-342900" algn="l" defTabSz="914400" eaLnBrk="1" fontAlgn="base" latinLnBrk="0" hangingPunct="1">
              <a:lnSpc>
                <a:spcPct val="100000"/>
              </a:lnSpc>
              <a:spcBef>
                <a:spcPct val="0"/>
              </a:spcBef>
              <a:spcAft>
                <a:spcPct val="0"/>
              </a:spcAft>
              <a:buClrTx/>
              <a:buSzTx/>
              <a:buFontTx/>
              <a:buNone/>
              <a:tabLst/>
              <a:defRPr/>
            </a:pPr>
            <a:r>
              <a:rPr kumimoji="0" lang="en-US" sz="3200" b="1" i="0"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Scopus </a:t>
            </a:r>
            <a:r>
              <a:rPr kumimoji="0" lang="en-US" sz="3200" b="1" i="0" strike="noStrike" kern="0" cap="none" spc="0" normalizeH="0" baseline="0" noProof="0" dirty="0" err="1" smtClean="0">
                <a:ln>
                  <a:noFill/>
                </a:ln>
                <a:solidFill>
                  <a:srgbClr val="000099"/>
                </a:solidFill>
                <a:effectLst/>
                <a:uLnTx/>
                <a:uFillTx/>
                <a:latin typeface="Times New Roman" panose="02020603050405020304" pitchFamily="18" charset="0"/>
                <a:cs typeface="Times New Roman" panose="02020603050405020304" pitchFamily="18" charset="0"/>
              </a:rPr>
              <a:t>SCImago</a:t>
            </a:r>
            <a:r>
              <a:rPr kumimoji="0" lang="en-US" sz="3200" b="1" i="0"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ar-SA" sz="3200" b="1" i="0"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المجلات العراقية في</a:t>
            </a:r>
            <a:r>
              <a:rPr kumimoji="0" lang="en-US" sz="3200" b="1" i="0"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a:t>
            </a:r>
            <a:endParaRPr kumimoji="0" lang="en-US" sz="2800" b="0" i="0" strike="noStrike" kern="0" cap="none" spc="0" normalizeH="0" baseline="0" noProof="0" dirty="0" smtClean="0">
              <a:ln>
                <a:noFill/>
              </a:ln>
              <a:solidFill>
                <a:srgbClr val="9E0000"/>
              </a:solidFill>
              <a:effectLst/>
              <a:uLnTx/>
              <a:uFillTx/>
            </a:endParaRPr>
          </a:p>
        </p:txBody>
      </p:sp>
      <p:sp>
        <p:nvSpPr>
          <p:cNvPr id="4" name="Title 1"/>
          <p:cNvSpPr>
            <a:spLocks/>
          </p:cNvSpPr>
          <p:nvPr/>
        </p:nvSpPr>
        <p:spPr bwMode="auto">
          <a:xfrm>
            <a:off x="-230188" y="1600200"/>
            <a:ext cx="35036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1pPr>
            <a:lvl2pPr marL="342900" indent="-342900"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marL="342900" indent="-342900"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marL="342900" indent="-342900"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marL="342900" indent="-342900"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800100" indent="-3429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marL="1257300" indent="-3429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marL="1714500" indent="-3429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marL="2171700" indent="-3429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9pPr>
          </a:lstStyle>
          <a:p>
            <a:pPr marL="342900" marR="0" lvl="0" indent="-342900" algn="ctr"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9E0000"/>
                </a:solidFill>
                <a:effectLst>
                  <a:outerShdw blurRad="38100" dist="38100" dir="2700000" algn="tl">
                    <a:srgbClr val="C0C0C0"/>
                  </a:outerShdw>
                </a:effectLst>
                <a:uLnTx/>
                <a:uFillTx/>
                <a:latin typeface="Arial" panose="020B0604020202020204" pitchFamily="34" charset="0"/>
                <a:cs typeface="Arial" panose="020B0604020202020204" pitchFamily="34" charset="0"/>
              </a:rPr>
              <a:t>scimagojr.com</a:t>
            </a:r>
            <a:r>
              <a:rPr kumimoji="0" lang="en-US" sz="2800" b="0" i="0" u="none" strike="noStrike" kern="0" cap="none" spc="0" normalizeH="0" baseline="0" noProof="0" dirty="0" smtClean="0">
                <a:ln>
                  <a:noFill/>
                </a:ln>
                <a:solidFill>
                  <a:srgbClr val="9E0000"/>
                </a:solidFill>
                <a:effectLst>
                  <a:outerShdw blurRad="38100" dist="38100" dir="2700000" algn="tl">
                    <a:srgbClr val="C0C0C0"/>
                  </a:outerShdw>
                </a:effectLst>
                <a:uLnTx/>
                <a:uFillTx/>
                <a:latin typeface="Arial" panose="020B0604020202020204" pitchFamily="34" charset="0"/>
                <a:cs typeface="Arial" panose="020B0604020202020204" pitchFamily="34" charset="0"/>
              </a:rPr>
              <a:t/>
            </a:r>
            <a:br>
              <a:rPr kumimoji="0" lang="en-US" sz="2800" b="0" i="0" u="none" strike="noStrike" kern="0" cap="none" spc="0" normalizeH="0" baseline="0" noProof="0" dirty="0" smtClean="0">
                <a:ln>
                  <a:noFill/>
                </a:ln>
                <a:solidFill>
                  <a:srgbClr val="9E0000"/>
                </a:solidFill>
                <a:effectLst>
                  <a:outerShdw blurRad="38100" dist="38100" dir="2700000" algn="tl">
                    <a:srgbClr val="C0C0C0"/>
                  </a:outerShdw>
                </a:effectLst>
                <a:uLnTx/>
                <a:uFillTx/>
                <a:latin typeface="Arial" panose="020B0604020202020204" pitchFamily="34" charset="0"/>
                <a:cs typeface="Arial" panose="020B0604020202020204" pitchFamily="34" charset="0"/>
              </a:rPr>
            </a:br>
            <a:endParaRPr kumimoji="0" lang="en-US" sz="2800" b="0" i="0" u="none" strike="noStrike" kern="0" cap="none" spc="0" normalizeH="0" baseline="0" noProof="0" dirty="0" smtClean="0">
              <a:ln>
                <a:noFill/>
              </a:ln>
              <a:solidFill>
                <a:srgbClr val="9E0000"/>
              </a:solidFill>
              <a:effectLst>
                <a:outerShdw blurRad="38100" dist="38100" dir="2700000" algn="tl">
                  <a:srgbClr val="C0C0C0"/>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895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64"/>
          <p:cNvGraphicFramePr>
            <a:graphicFrameLocks/>
          </p:cNvGraphicFramePr>
          <p:nvPr>
            <p:extLst>
              <p:ext uri="{D42A27DB-BD31-4B8C-83A1-F6EECF244321}">
                <p14:modId xmlns:p14="http://schemas.microsoft.com/office/powerpoint/2010/main" val="1231591629"/>
              </p:ext>
            </p:extLst>
          </p:nvPr>
        </p:nvGraphicFramePr>
        <p:xfrm>
          <a:off x="1141412" y="2133600"/>
          <a:ext cx="10170749" cy="4343399"/>
        </p:xfrm>
        <a:graphic>
          <a:graphicData uri="http://schemas.openxmlformats.org/drawingml/2006/table">
            <a:tbl>
              <a:tblPr/>
              <a:tblGrid>
                <a:gridCol w="587596"/>
                <a:gridCol w="1251758"/>
                <a:gridCol w="8331395"/>
              </a:tblGrid>
              <a:tr h="674405">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1.</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1"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AHCI</a:t>
                      </a:r>
                      <a:endParaRPr kumimoji="0" lang="en-US"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Arts and Humanities Citation Index</a:t>
                      </a:r>
                      <a:r>
                        <a:rPr kumimoji="0" lang="ar-SA" sz="24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دليل أستشهاد فنون وأنسانيات </a:t>
                      </a:r>
                      <a:r>
                        <a:rPr kumimoji="0" lang="en-US" sz="24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 </a:t>
                      </a:r>
                      <a:endParaRPr kumimoji="0" lang="en-US" sz="24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205">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2.</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fr-FR" sz="2400" b="1"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IF</a:t>
                      </a:r>
                      <a:endParaRPr kumimoji="0" lang="fr-FR"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fr-FR"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Impact Factor</a:t>
                      </a:r>
                      <a:r>
                        <a:rPr kumimoji="0" lang="ar-SA"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 عامل التأثير                                                        </a:t>
                      </a:r>
                      <a:endParaRPr kumimoji="0" lang="fr-FR"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205">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3.</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1"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ISI</a:t>
                      </a:r>
                      <a:endParaRPr kumimoji="0" lang="en-US" sz="24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Institute for Scientific Information</a:t>
                      </a:r>
                      <a:r>
                        <a:rPr kumimoji="0" lang="ar-SA" sz="24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معهد المعلومات العلمية          </a:t>
                      </a:r>
                      <a:endParaRPr kumimoji="0" lang="en-US" sz="24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205">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4.</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1"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JCR</a:t>
                      </a:r>
                      <a:endParaRPr kumimoji="0" lang="en-US"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Journal Citation Reports</a:t>
                      </a:r>
                      <a:r>
                        <a:rPr kumimoji="0" lang="ar-SA" sz="24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تقارير أستشهاد المجلة                            </a:t>
                      </a:r>
                      <a:endParaRPr kumimoji="0" lang="en-US" sz="24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205">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5.</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1"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SCI</a:t>
                      </a:r>
                      <a:endParaRPr kumimoji="0" lang="en-US"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Science Citation Index</a:t>
                      </a:r>
                      <a:r>
                        <a:rPr kumimoji="0" lang="ar-SA"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دليل الاستشهاد العلمي                               </a:t>
                      </a:r>
                      <a:endParaRPr kumimoji="0" lang="en-US"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205">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6.</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fr-FR" sz="2400" b="1"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SSCI</a:t>
                      </a:r>
                      <a:endParaRPr kumimoji="0" lang="fr-FR"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fr-FR"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Social Sciences Citation Index</a:t>
                      </a:r>
                      <a:r>
                        <a:rPr kumimoji="0" lang="ar-SA"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دليل أستشهاد علوم الاجتماعيات      </a:t>
                      </a:r>
                      <a:endParaRPr kumimoji="0" lang="fr-FR"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969">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0" i="0" u="none" strike="noStrike" cap="none" normalizeH="0" baseline="0" smtClean="0">
                          <a:ln>
                            <a:noFill/>
                          </a:ln>
                          <a:solidFill>
                            <a:srgbClr val="000099"/>
                          </a:solidFill>
                          <a:effectLst>
                            <a:outerShdw blurRad="38100" dist="38100" dir="2700000" algn="tl">
                              <a:srgbClr val="C0C0C0"/>
                            </a:outerShdw>
                          </a:effectLst>
                          <a:latin typeface="Times New Roman" panose="02020603050405020304" pitchFamily="18" charset="0"/>
                          <a:ea typeface="Batang" pitchFamily="18" charset="-127"/>
                          <a:cs typeface="Times New Roman" panose="02020603050405020304" pitchFamily="18" charset="0"/>
                        </a:rPr>
                        <a:t>7.</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1"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SJR</a:t>
                      </a:r>
                      <a:endParaRPr kumimoji="0" lang="fr-FR" sz="2400" b="1"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1218987" rtl="0" eaLnBrk="1" latinLnBrk="0" hangingPunct="1">
                        <a:spcBef>
                          <a:spcPct val="20000"/>
                        </a:spcBef>
                        <a:buClr>
                          <a:schemeClr val="hlink"/>
                        </a:buClr>
                        <a:buFont typeface="Wingdings" panose="05000000000000000000" pitchFamily="2" charset="2"/>
                        <a:defRPr sz="28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1pPr>
                      <a:lvl2pPr marL="742950" indent="-28575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2pPr>
                      <a:lvl3pPr marL="1143000" indent="-228600" algn="l" defTabSz="1218987" rtl="0" eaLnBrk="1" latinLnBrk="0" hangingPunct="1">
                        <a:spcBef>
                          <a:spcPct val="20000"/>
                        </a:spcBef>
                        <a:buClr>
                          <a:schemeClr val="hlink"/>
                        </a:buClr>
                        <a:buFont typeface="Wingdings" panose="05000000000000000000" pitchFamily="2" charset="2"/>
                        <a:defRPr sz="20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3pPr>
                      <a:lvl4pPr marL="1600200" indent="-228600" algn="l" defTabSz="1218987" rtl="0" eaLnBrk="1" latinLnBrk="0" hangingPunct="1">
                        <a:spcBef>
                          <a:spcPct val="20000"/>
                        </a:spcBef>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4pPr>
                      <a:lvl5pPr marL="2057400" indent="-228600" algn="l" defTabSz="1218987" rtl="0" eaLnBrk="1" latinLnBrk="0" hangingPunct="1">
                        <a:spcBef>
                          <a:spcPct val="20000"/>
                        </a:spcBef>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5pPr>
                      <a:lvl6pPr marL="25146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6pPr>
                      <a:lvl7pPr marL="29718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7pPr>
                      <a:lvl8pPr marL="34290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8pPr>
                      <a:lvl9pPr marL="3886200" indent="-228600" algn="l" defTabSz="1218987" rtl="0" eaLnBrk="1" fontAlgn="base" latinLnBrk="0" hangingPunct="1">
                        <a:spcBef>
                          <a:spcPct val="20000"/>
                        </a:spcBef>
                        <a:spcAft>
                          <a:spcPct val="0"/>
                        </a:spcAft>
                        <a:buClr>
                          <a:schemeClr val="hlink"/>
                        </a:buClr>
                        <a:buFont typeface="Wingdings" panose="05000000000000000000" pitchFamily="2" charset="2"/>
                        <a:defRPr sz="2400" kern="1200">
                          <a:solidFill>
                            <a:schemeClr val="tx1"/>
                          </a:solidFill>
                          <a:effectLst>
                            <a:outerShdw blurRad="38100" dist="38100" dir="2700000" algn="tl">
                              <a:srgbClr val="C0C0C0"/>
                            </a:outerShdw>
                          </a:effectLst>
                          <a:latin typeface="Arial" panose="020B0604020202020204" pitchFamily="34" charset="0"/>
                          <a:ea typeface=""/>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pPr>
                      <a:r>
                        <a:rPr kumimoji="0" lang="en-US" sz="2400" b="0" i="0" u="none" strike="noStrike" cap="none" normalizeH="0" baseline="0" dirty="0" err="1" smtClean="0">
                          <a:ln>
                            <a:noFill/>
                          </a:ln>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SCImago</a:t>
                      </a:r>
                      <a:r>
                        <a:rPr kumimoji="0" lang="en-US" sz="24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Journal Rank</a:t>
                      </a:r>
                      <a:r>
                        <a:rPr kumimoji="0" lang="en-US" sz="28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smtClean="0">
                          <a:ln>
                            <a:noFill/>
                          </a:ln>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ar-SA" sz="2800" b="0" i="0" u="none" strike="noStrike" cap="none" normalizeH="0" baseline="0" dirty="0" smtClean="0">
                          <a:ln>
                            <a:noFill/>
                          </a:ln>
                          <a:solidFill>
                            <a:srgbClr val="000099"/>
                          </a:solidFill>
                          <a:effectLst>
                            <a:outerShdw blurRad="38100" dist="38100" dir="2700000" algn="tl">
                              <a:srgbClr val="C0C0C0"/>
                            </a:outerShdw>
                          </a:effectLst>
                          <a:latin typeface="Arial" panose="020B0604020202020204" pitchFamily="34" charset="0"/>
                          <a:cs typeface="Arial" panose="020B0604020202020204" pitchFamily="34" charset="0"/>
                        </a:rPr>
                        <a:t>رتبة </a:t>
                      </a:r>
                      <a:r>
                        <a:rPr kumimoji="0" lang="ar-SA" sz="2800" b="0" i="0" u="none" strike="noStrike" cap="none" normalizeH="0" baseline="0" dirty="0" smtClean="0">
                          <a:ln>
                            <a:noFill/>
                          </a:ln>
                          <a:solidFill>
                            <a:srgbClr val="000099"/>
                          </a:solidFill>
                          <a:effectLst>
                            <a:outerShdw blurRad="38100" dist="38100" dir="2700000" algn="tl">
                              <a:srgbClr val="C0C0C0"/>
                            </a:outerShdw>
                          </a:effectLst>
                          <a:latin typeface="Arial" panose="020B0604020202020204" pitchFamily="34" charset="0"/>
                          <a:cs typeface="Arial" panose="020B0604020202020204" pitchFamily="34" charset="0"/>
                        </a:rPr>
                        <a:t>مجلّةِ سيماكو</a:t>
                      </a:r>
                      <a:r>
                        <a:rPr kumimoji="0" lang="en-US" sz="2800" b="0" i="0" u="none" strike="noStrike" cap="none" normalizeH="0" baseline="0" dirty="0" smtClean="0">
                          <a:ln>
                            <a:noFill/>
                          </a:ln>
                          <a:solidFill>
                            <a:srgbClr val="000099"/>
                          </a:solidFill>
                          <a:effectLst>
                            <a:outerShdw blurRad="38100" dist="38100" dir="2700000" algn="tl">
                              <a:srgbClr val="C0C0C0"/>
                            </a:outerShdw>
                          </a:effectLst>
                          <a:latin typeface="Arial" panose="020B0604020202020204" pitchFamily="34" charset="0"/>
                          <a:cs typeface="Arial" panose="020B0604020202020204" pitchFamily="34" charset="0"/>
                        </a:rPr>
                        <a:t>  </a:t>
                      </a:r>
                      <a:endParaRPr kumimoji="0" lang="fr-FR" sz="2800" b="0" i="0" u="none" strike="noStrike" cap="none" normalizeH="0" baseline="0" dirty="0" smtClean="0">
                        <a:ln>
                          <a:noFill/>
                        </a:ln>
                        <a:solidFill>
                          <a:srgbClr val="000099"/>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228600"/>
            <a:ext cx="1600200" cy="1600200"/>
          </a:xfrm>
          <a:prstGeom prst="rect">
            <a:avLst/>
          </a:prstGeom>
        </p:spPr>
      </p:pic>
      <p:sp>
        <p:nvSpPr>
          <p:cNvPr id="8" name="Rectangle 9"/>
          <p:cNvSpPr>
            <a:spLocks noChangeArrowheads="1"/>
          </p:cNvSpPr>
          <p:nvPr/>
        </p:nvSpPr>
        <p:spPr bwMode="auto">
          <a:xfrm>
            <a:off x="8075612" y="838200"/>
            <a:ext cx="373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rtl="1" fontAlgn="base">
              <a:spcBef>
                <a:spcPct val="0"/>
              </a:spcBef>
              <a:spcAft>
                <a:spcPct val="0"/>
              </a:spcAft>
              <a:defRPr/>
            </a:pPr>
            <a:r>
              <a:rPr lang="ar-IQ" sz="4000" b="1" u="sng" dirty="0" smtClean="0">
                <a:solidFill>
                  <a:srgbClr val="000000"/>
                </a:solidFill>
                <a:effectLst>
                  <a:outerShdw blurRad="38100" dist="38100" dir="2700000" algn="tl">
                    <a:srgbClr val="C0C0C0"/>
                  </a:outerShdw>
                </a:effectLst>
                <a:latin typeface="Verdana" panose="020B0604030504040204" pitchFamily="34" charset="0"/>
                <a:cs typeface="Times New Roman" panose="02020603050405020304" pitchFamily="18" charset="0"/>
              </a:rPr>
              <a:t>مختصرات مهمة</a:t>
            </a:r>
            <a:endParaRPr lang="en-US" sz="4000" b="1" u="sng" dirty="0">
              <a:solidFill>
                <a:srgbClr val="000000"/>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12" y="152400"/>
            <a:ext cx="6019800" cy="3124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012" y="194861"/>
            <a:ext cx="5638800" cy="30817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1012" y="3505200"/>
            <a:ext cx="8382000" cy="3124200"/>
          </a:xfrm>
          <a:prstGeom prst="rect">
            <a:avLst/>
          </a:prstGeom>
        </p:spPr>
      </p:pic>
    </p:spTree>
    <p:extLst>
      <p:ext uri="{BB962C8B-B14F-4D97-AF65-F5344CB8AC3E}">
        <p14:creationId xmlns:p14="http://schemas.microsoft.com/office/powerpoint/2010/main" val="3681912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2" y="1066800"/>
            <a:ext cx="11506200" cy="4548119"/>
          </a:xfrm>
          <a:prstGeom prst="rect">
            <a:avLst/>
          </a:prstGeom>
        </p:spPr>
      </p:pic>
    </p:spTree>
    <p:extLst>
      <p:ext uri="{BB962C8B-B14F-4D97-AF65-F5344CB8AC3E}">
        <p14:creationId xmlns:p14="http://schemas.microsoft.com/office/powerpoint/2010/main" val="1647761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284412" y="2209800"/>
            <a:ext cx="9093200"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just" defTabSz="914400" rtl="1" fontAlgn="base">
              <a:spcBef>
                <a:spcPct val="0"/>
              </a:spcBef>
              <a:spcAft>
                <a:spcPct val="0"/>
              </a:spcAft>
            </a:pPr>
            <a:r>
              <a:rPr lang="ar-SA" sz="2200" u="sng" dirty="0" smtClean="0">
                <a:solidFill>
                  <a:srgbClr val="9E0000"/>
                </a:solidFill>
                <a:latin typeface="Times New Roman" panose="02020603050405020304" pitchFamily="18" charset="0"/>
                <a:cs typeface="Times New Roman" panose="02020603050405020304" pitchFamily="18" charset="0"/>
              </a:rPr>
              <a:t>ا</a:t>
            </a:r>
            <a:r>
              <a:rPr lang="ar-IQ" sz="2200" u="sng" dirty="0" smtClean="0">
                <a:solidFill>
                  <a:srgbClr val="9E0000"/>
                </a:solidFill>
                <a:latin typeface="Times New Roman" panose="02020603050405020304" pitchFamily="18" charset="0"/>
                <a:cs typeface="Times New Roman" panose="02020603050405020304" pitchFamily="18" charset="0"/>
              </a:rPr>
              <a:t>. </a:t>
            </a:r>
            <a:r>
              <a:rPr lang="ar-SA" sz="2200" u="sng" dirty="0" smtClean="0">
                <a:solidFill>
                  <a:srgbClr val="9E0000"/>
                </a:solidFill>
                <a:latin typeface="Times New Roman" panose="02020603050405020304" pitchFamily="18" charset="0"/>
                <a:cs typeface="Times New Roman" panose="02020603050405020304" pitchFamily="18" charset="0"/>
              </a:rPr>
              <a:t>السياسة </a:t>
            </a:r>
            <a:r>
              <a:rPr lang="ar-SA" sz="2200" u="sng" dirty="0" smtClean="0">
                <a:solidFill>
                  <a:srgbClr val="9E0000"/>
                </a:solidFill>
                <a:latin typeface="Times New Roman" panose="02020603050405020304" pitchFamily="18" charset="0"/>
                <a:cs typeface="Times New Roman" panose="02020603050405020304" pitchFamily="18" charset="0"/>
              </a:rPr>
              <a:t>العامة للمجلات العلمية الاكاديمية</a:t>
            </a:r>
            <a:r>
              <a:rPr lang="en-US" sz="2200" u="sng" dirty="0" smtClean="0">
                <a:solidFill>
                  <a:srgbClr val="9E0000"/>
                </a:solidFill>
                <a:latin typeface="Times New Roman" panose="02020603050405020304" pitchFamily="18" charset="0"/>
                <a:cs typeface="Times New Roman" panose="02020603050405020304" pitchFamily="18" charset="0"/>
              </a:rPr>
              <a:t>:</a:t>
            </a:r>
            <a:endParaRPr lang="ar-SA" sz="2200" u="sng" dirty="0" smtClean="0">
              <a:solidFill>
                <a:srgbClr val="9E0000"/>
              </a:solidFill>
              <a:latin typeface="Times New Roman" panose="02020603050405020304" pitchFamily="18" charset="0"/>
              <a:cs typeface="Times New Roman" panose="02020603050405020304" pitchFamily="18" charset="0"/>
            </a:endParaRPr>
          </a:p>
          <a:p>
            <a:pPr algn="just" defTabSz="914400" rtl="1"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1.</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نوع الطباعة والتصميم للمجلة</a:t>
            </a:r>
            <a:r>
              <a:rPr lang="en-US" sz="2200" dirty="0" smtClean="0">
                <a:solidFill>
                  <a:srgbClr val="000000"/>
                </a:solidFill>
                <a:latin typeface="Times New Roman" panose="02020603050405020304" pitchFamily="18" charset="0"/>
                <a:cs typeface="Times New Roman" panose="02020603050405020304" pitchFamily="18" charset="0"/>
              </a:rPr>
              <a:t>.</a:t>
            </a:r>
          </a:p>
          <a:p>
            <a:pPr algn="just" defTabSz="914400" rtl="1"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2.</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التخصيص المالي للمجلة</a:t>
            </a:r>
            <a:r>
              <a:rPr lang="en-US" sz="2200" dirty="0" smtClean="0">
                <a:solidFill>
                  <a:srgbClr val="000000"/>
                </a:solidFill>
                <a:latin typeface="Times New Roman" panose="02020603050405020304" pitchFamily="18" charset="0"/>
                <a:cs typeface="Times New Roman" panose="02020603050405020304" pitchFamily="18" charset="0"/>
              </a:rPr>
              <a:t>.</a:t>
            </a:r>
          </a:p>
          <a:p>
            <a:pPr algn="just" defTabSz="914400" rtl="1"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3.</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تصميم موقع للمجلة الكترونياً بحيث يسهل أستخدامه من قبل الباحثين لغرض النشر</a:t>
            </a:r>
            <a:r>
              <a:rPr lang="en-US" sz="2200" dirty="0" smtClean="0">
                <a:solidFill>
                  <a:srgbClr val="000000"/>
                </a:solidFill>
                <a:latin typeface="Times New Roman" panose="02020603050405020304" pitchFamily="18" charset="0"/>
                <a:cs typeface="Times New Roman" panose="02020603050405020304" pitchFamily="18" charset="0"/>
              </a:rPr>
              <a:t>.</a:t>
            </a:r>
          </a:p>
          <a:p>
            <a:pPr algn="just" defTabSz="914400" rtl="1"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4.</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تحديث ومراقبة موقع المجلة يومياً</a:t>
            </a:r>
            <a:r>
              <a:rPr lang="en-US" sz="2200" dirty="0" smtClean="0">
                <a:solidFill>
                  <a:srgbClr val="000000"/>
                </a:solidFill>
                <a:latin typeface="Times New Roman" panose="02020603050405020304" pitchFamily="18" charset="0"/>
                <a:cs typeface="Times New Roman" panose="02020603050405020304" pitchFamily="18" charset="0"/>
              </a:rPr>
              <a:t>.</a:t>
            </a:r>
            <a:endParaRPr lang="ar-SA" sz="2200" dirty="0" smtClean="0">
              <a:solidFill>
                <a:srgbClr val="000000"/>
              </a:solidFill>
              <a:latin typeface="Times New Roman" panose="02020603050405020304" pitchFamily="18" charset="0"/>
              <a:cs typeface="Times New Roman" panose="02020603050405020304" pitchFamily="18" charset="0"/>
            </a:endParaRPr>
          </a:p>
          <a:p>
            <a:pPr algn="r" defTabSz="914400" fontAlgn="base">
              <a:spcBef>
                <a:spcPct val="0"/>
              </a:spcBef>
              <a:spcAft>
                <a:spcPct val="0"/>
              </a:spcAft>
            </a:pPr>
            <a:r>
              <a:rPr lang="ar-SA" sz="2100" dirty="0" smtClean="0">
                <a:solidFill>
                  <a:srgbClr val="000000"/>
                </a:solidFill>
                <a:latin typeface="Times New Roman" panose="02020603050405020304" pitchFamily="18" charset="0"/>
                <a:cs typeface="Times New Roman" panose="02020603050405020304" pitchFamily="18" charset="0"/>
              </a:rPr>
              <a:t>لغرض الدخول ضمن تصنيفها.</a:t>
            </a:r>
            <a:r>
              <a:rPr lang="en-US" sz="2100" dirty="0" smtClean="0">
                <a:solidFill>
                  <a:srgbClr val="000000"/>
                </a:solidFill>
                <a:latin typeface="Times New Roman" panose="02020603050405020304" pitchFamily="18" charset="0"/>
                <a:cs typeface="Times New Roman" panose="02020603050405020304" pitchFamily="18" charset="0"/>
              </a:rPr>
              <a:t> Institute for Scientific Information (ISI) </a:t>
            </a:r>
            <a:r>
              <a:rPr lang="ar-SA" sz="2100" dirty="0" smtClean="0">
                <a:solidFill>
                  <a:srgbClr val="000000"/>
                </a:solidFill>
                <a:latin typeface="Times New Roman" panose="02020603050405020304" pitchFamily="18" charset="0"/>
                <a:cs typeface="Times New Roman" panose="02020603050405020304" pitchFamily="18" charset="0"/>
              </a:rPr>
              <a:t>5. مراجعة موقع الـ</a:t>
            </a:r>
            <a:endParaRPr lang="en-US" sz="2100" dirty="0" smtClean="0">
              <a:solidFill>
                <a:srgbClr val="000000"/>
              </a:solidFill>
              <a:latin typeface="Times New Roman" panose="02020603050405020304" pitchFamily="18" charset="0"/>
              <a:cs typeface="Times New Roman" panose="02020603050405020304" pitchFamily="18" charset="0"/>
            </a:endParaRPr>
          </a:p>
          <a:p>
            <a:pPr algn="just" defTabSz="914400" rtl="1"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6.</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يتم تحديد النشر للمجلة هل على شكل شهري</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فصلي أو نصف سنوي</a:t>
            </a:r>
            <a:r>
              <a:rPr lang="en-US" sz="2200" dirty="0" smtClean="0">
                <a:solidFill>
                  <a:srgbClr val="000000"/>
                </a:solidFill>
                <a:latin typeface="Times New Roman" panose="02020603050405020304" pitchFamily="18" charset="0"/>
                <a:cs typeface="Times New Roman" panose="02020603050405020304" pitchFamily="18" charset="0"/>
              </a:rPr>
              <a:t>.</a:t>
            </a:r>
          </a:p>
          <a:p>
            <a:pPr algn="just" defTabSz="914400" rtl="1"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7.</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تصميم شكل (فورم) خاص بكتابة البحث</a:t>
            </a:r>
            <a:r>
              <a:rPr lang="en-US" sz="2200" dirty="0" smtClean="0">
                <a:solidFill>
                  <a:srgbClr val="000000"/>
                </a:solidFill>
                <a:latin typeface="Times New Roman" panose="02020603050405020304" pitchFamily="18" charset="0"/>
                <a:cs typeface="Times New Roman" panose="02020603050405020304" pitchFamily="18" charset="0"/>
              </a:rPr>
              <a:t>.</a:t>
            </a:r>
          </a:p>
          <a:p>
            <a:pPr algn="r" defTabSz="914400" fontAlgn="base">
              <a:spcBef>
                <a:spcPct val="0"/>
              </a:spcBef>
              <a:spcAft>
                <a:spcPct val="0"/>
              </a:spcAft>
            </a:pPr>
            <a:r>
              <a:rPr lang="en-US" sz="2000" dirty="0" smtClean="0">
                <a:solidFill>
                  <a:srgbClr val="000000"/>
                </a:solidFill>
                <a:latin typeface="Times New Roman" panose="02020603050405020304" pitchFamily="18" charset="0"/>
                <a:cs typeface="Times New Roman" panose="02020603050405020304" pitchFamily="18" charset="0"/>
              </a:rPr>
              <a:t>.(PDF) </a:t>
            </a:r>
            <a:r>
              <a:rPr lang="ar-SA" sz="2000" dirty="0" smtClean="0">
                <a:solidFill>
                  <a:srgbClr val="000000"/>
                </a:solidFill>
                <a:latin typeface="Times New Roman" panose="02020603050405020304" pitchFamily="18" charset="0"/>
                <a:cs typeface="Times New Roman" panose="02020603050405020304" pitchFamily="18" charset="0"/>
              </a:rPr>
              <a:t>8. أدراج وتثبيت جميع البحوث المنشورة سابقاً في المجلة على موقع المجلة وعلى شكل بي دي أف</a:t>
            </a:r>
            <a:endParaRPr lang="en-US" sz="2000" dirty="0" smtClean="0">
              <a:solidFill>
                <a:srgbClr val="000000"/>
              </a:solidFill>
              <a:latin typeface="Times New Roman" panose="02020603050405020304" pitchFamily="18" charset="0"/>
              <a:cs typeface="Times New Roman" panose="02020603050405020304" pitchFamily="18" charset="0"/>
            </a:endParaRPr>
          </a:p>
          <a:p>
            <a:pPr algn="just" defTabSz="914400" rtl="1" fontAlgn="base">
              <a:spcBef>
                <a:spcPct val="0"/>
              </a:spcBef>
              <a:spcAft>
                <a:spcPct val="0"/>
              </a:spcAft>
            </a:pPr>
            <a:r>
              <a:rPr lang="ar-SA" sz="2000" dirty="0" smtClean="0">
                <a:solidFill>
                  <a:srgbClr val="000000"/>
                </a:solidFill>
                <a:latin typeface="Times New Roman" panose="02020603050405020304" pitchFamily="18" charset="0"/>
                <a:cs typeface="Times New Roman" panose="02020603050405020304" pitchFamily="18" charset="0"/>
              </a:rPr>
              <a:t>9.</a:t>
            </a:r>
            <a:r>
              <a:rPr lang="en-US" sz="2000" dirty="0" smtClean="0">
                <a:solidFill>
                  <a:srgbClr val="000000"/>
                </a:solidFill>
                <a:latin typeface="Times New Roman" panose="02020603050405020304" pitchFamily="18" charset="0"/>
                <a:cs typeface="Times New Roman" panose="02020603050405020304" pitchFamily="18" charset="0"/>
              </a:rPr>
              <a:t> </a:t>
            </a:r>
            <a:r>
              <a:rPr lang="ar-SA" sz="2000" dirty="0" smtClean="0">
                <a:solidFill>
                  <a:srgbClr val="000000"/>
                </a:solidFill>
                <a:latin typeface="Times New Roman" panose="02020603050405020304" pitchFamily="18" charset="0"/>
                <a:cs typeface="Times New Roman" panose="02020603050405020304" pitchFamily="18" charset="0"/>
              </a:rPr>
              <a:t>أختيار البحيث الجيد الاول على المجلة من ناحية التمييز والابداع في حقل الاختصاص سنوياً وتكريمة</a:t>
            </a:r>
            <a:endParaRPr lang="en-US" sz="2000" dirty="0" smtClean="0">
              <a:solidFill>
                <a:srgbClr val="000000"/>
              </a:solidFill>
              <a:latin typeface="Times New Roman" panose="02020603050405020304" pitchFamily="18" charset="0"/>
              <a:cs typeface="Times New Roman" panose="02020603050405020304" pitchFamily="18" charset="0"/>
            </a:endParaRPr>
          </a:p>
          <a:p>
            <a:pPr algn="just" defTabSz="914400" rtl="1"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10.</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يتم أدراج مواقع علمية خاصة بالمجلة وتثبيتها على الصفحة الرئيسية لموقع المجلة لغرض ترغيب الباحثين الاطلاع عن هذه المجلة</a:t>
            </a:r>
            <a:r>
              <a:rPr lang="en-US" sz="2200" dirty="0" smtClean="0">
                <a:solidFill>
                  <a:srgbClr val="000000"/>
                </a:solidFill>
                <a:latin typeface="Times New Roman" panose="02020603050405020304" pitchFamily="18" charset="0"/>
                <a:cs typeface="Times New Roman" panose="02020603050405020304" pitchFamily="18" charset="0"/>
              </a:rPr>
              <a:t>.</a:t>
            </a:r>
            <a:endParaRPr lang="ar-SA" sz="2200" dirty="0" smtClean="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751012" y="362794"/>
            <a:ext cx="8229600" cy="1815882"/>
          </a:xfrm>
          <a:prstGeom prst="rect">
            <a:avLst/>
          </a:prstGeom>
        </p:spPr>
        <p:txBody>
          <a:bodyPr wrap="square">
            <a:spAutoFit/>
          </a:bodyPr>
          <a:lstStyle/>
          <a:p>
            <a:pPr lvl="0" algn="ctr" defTabSz="914400" rtl="1" fontAlgn="base">
              <a:spcBef>
                <a:spcPct val="0"/>
              </a:spcBef>
              <a:spcAft>
                <a:spcPct val="0"/>
              </a:spcAft>
            </a:pPr>
            <a:r>
              <a:rPr lang="ar-SA" sz="2800" b="1" u="sng" dirty="0">
                <a:solidFill>
                  <a:srgbClr val="000066"/>
                </a:solidFill>
                <a:latin typeface="Times New Roman" panose="02020603050405020304" pitchFamily="18" charset="0"/>
                <a:cs typeface="Times New Roman" panose="02020603050405020304" pitchFamily="18" charset="0"/>
              </a:rPr>
              <a:t>للنهوض بالمجلات العراقية ودخولها العالمية من خلال معهد المعلومات العلمية</a:t>
            </a:r>
            <a:endParaRPr lang="en-US" sz="2800" b="1" dirty="0">
              <a:solidFill>
                <a:srgbClr val="000066"/>
              </a:solidFill>
              <a:latin typeface="Times New Roman" panose="02020603050405020304" pitchFamily="18" charset="0"/>
              <a:cs typeface="Times New Roman" panose="02020603050405020304" pitchFamily="18" charset="0"/>
            </a:endParaRPr>
          </a:p>
          <a:p>
            <a:pPr lvl="0" algn="ctr" defTabSz="914400" rtl="1" fontAlgn="base">
              <a:spcBef>
                <a:spcPct val="0"/>
              </a:spcBef>
              <a:spcAft>
                <a:spcPct val="0"/>
              </a:spcAft>
            </a:pPr>
            <a:r>
              <a:rPr lang="en-US" sz="2800" b="1" u="sng" dirty="0">
                <a:solidFill>
                  <a:srgbClr val="000066"/>
                </a:solidFill>
                <a:latin typeface="Times New Roman" panose="02020603050405020304" pitchFamily="18" charset="0"/>
                <a:cs typeface="Times New Roman" panose="02020603050405020304" pitchFamily="18" charset="0"/>
              </a:rPr>
              <a:t>Institute for Scientific Information (ISI)</a:t>
            </a:r>
            <a:endParaRPr lang="ar-SA" sz="2800" b="1" u="sng" dirty="0">
              <a:solidFill>
                <a:srgbClr val="000066"/>
              </a:solidFill>
              <a:latin typeface="Times New Roman" panose="02020603050405020304" pitchFamily="18" charset="0"/>
              <a:cs typeface="Times New Roman" panose="02020603050405020304" pitchFamily="18" charset="0"/>
            </a:endParaRPr>
          </a:p>
          <a:p>
            <a:pPr lvl="0" algn="ctr" defTabSz="914400" rtl="1" fontAlgn="base">
              <a:spcBef>
                <a:spcPct val="0"/>
              </a:spcBef>
              <a:spcAft>
                <a:spcPct val="0"/>
              </a:spcAft>
            </a:pPr>
            <a:endParaRPr lang="en-US" sz="2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934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2436812" y="381000"/>
            <a:ext cx="91440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just" defTabSz="914400" rtl="1" fontAlgn="base">
              <a:spcBef>
                <a:spcPct val="0"/>
              </a:spcBef>
              <a:spcAft>
                <a:spcPct val="0"/>
              </a:spcAft>
            </a:pPr>
            <a:endParaRPr lang="ar-SA" sz="800" dirty="0" smtClean="0">
              <a:solidFill>
                <a:srgbClr val="000000"/>
              </a:solidFill>
              <a:latin typeface="Times New Roman" panose="02020603050405020304" pitchFamily="18" charset="0"/>
              <a:cs typeface="Times New Roman" panose="02020603050405020304" pitchFamily="18" charset="0"/>
            </a:endParaRPr>
          </a:p>
          <a:p>
            <a:pPr algn="just" defTabSz="914400" rtl="1" fontAlgn="base">
              <a:spcBef>
                <a:spcPct val="0"/>
              </a:spcBef>
              <a:spcAft>
                <a:spcPct val="0"/>
              </a:spcAft>
            </a:pPr>
            <a:r>
              <a:rPr lang="ar-SA" sz="2200" u="sng" dirty="0" smtClean="0">
                <a:solidFill>
                  <a:srgbClr val="9E0000"/>
                </a:solidFill>
                <a:latin typeface="Times New Roman" panose="02020603050405020304" pitchFamily="18" charset="0"/>
                <a:cs typeface="Times New Roman" panose="02020603050405020304" pitchFamily="18" charset="0"/>
              </a:rPr>
              <a:t>ب. </a:t>
            </a:r>
            <a:r>
              <a:rPr lang="ar-SA" sz="2200" u="sng" dirty="0" smtClean="0">
                <a:solidFill>
                  <a:srgbClr val="9E0000"/>
                </a:solidFill>
                <a:latin typeface="Times New Roman" panose="02020603050405020304" pitchFamily="18" charset="0"/>
                <a:cs typeface="Times New Roman" panose="02020603050405020304" pitchFamily="18" charset="0"/>
              </a:rPr>
              <a:t>السياسة الخاصة للمجلات العلمية الاكاديمية</a:t>
            </a:r>
            <a:r>
              <a:rPr lang="en-US" sz="2200" u="sng" dirty="0" smtClean="0">
                <a:solidFill>
                  <a:srgbClr val="9E0000"/>
                </a:solidFill>
                <a:latin typeface="Times New Roman" panose="02020603050405020304" pitchFamily="18" charset="0"/>
                <a:cs typeface="Times New Roman" panose="02020603050405020304" pitchFamily="18" charset="0"/>
              </a:rPr>
              <a:t>:</a:t>
            </a:r>
          </a:p>
          <a:p>
            <a:pPr algn="just" defTabSz="914400" rtl="1" fontAlgn="base">
              <a:spcBef>
                <a:spcPct val="0"/>
              </a:spcBef>
              <a:spcAft>
                <a:spcPct val="0"/>
              </a:spcAft>
            </a:pPr>
            <a:endParaRPr lang="ar-SA" sz="2200" u="sng" dirty="0" smtClean="0">
              <a:solidFill>
                <a:srgbClr val="9E0000"/>
              </a:solidFill>
              <a:latin typeface="Times New Roman" panose="02020603050405020304" pitchFamily="18" charset="0"/>
              <a:cs typeface="Times New Roman" panose="02020603050405020304" pitchFamily="18" charset="0"/>
            </a:endParaRPr>
          </a:p>
          <a:p>
            <a:pPr algn="r" defTabSz="914400"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من جنسيات ليست عراقية.</a:t>
            </a:r>
            <a:r>
              <a:rPr lang="en-US" sz="2200" dirty="0" smtClean="0">
                <a:solidFill>
                  <a:srgbClr val="000000"/>
                </a:solidFill>
                <a:latin typeface="Times New Roman" panose="02020603050405020304" pitchFamily="18" charset="0"/>
                <a:cs typeface="Times New Roman" panose="02020603050405020304" pitchFamily="18" charset="0"/>
              </a:rPr>
              <a:t>(</a:t>
            </a:r>
            <a:r>
              <a:rPr lang="ar-SA" sz="2200" dirty="0" smtClean="0">
                <a:solidFill>
                  <a:srgbClr val="000000"/>
                </a:solidFill>
                <a:latin typeface="Times New Roman" panose="02020603050405020304" pitchFamily="18" charset="0"/>
                <a:cs typeface="Times New Roman" panose="02020603050405020304" pitchFamily="18" charset="0"/>
              </a:rPr>
              <a:t>عربية وأجنبية</a:t>
            </a:r>
            <a:r>
              <a:rPr lang="en-US" sz="2200" dirty="0" smtClean="0">
                <a:solidFill>
                  <a:srgbClr val="000000"/>
                </a:solidFill>
                <a:latin typeface="Times New Roman" panose="02020603050405020304" pitchFamily="18" charset="0"/>
                <a:cs typeface="Times New Roman" panose="02020603050405020304" pitchFamily="18" charset="0"/>
              </a:rPr>
              <a:t>) Editor Board </a:t>
            </a:r>
            <a:r>
              <a:rPr lang="ar-SA" sz="2200" dirty="0" smtClean="0">
                <a:solidFill>
                  <a:srgbClr val="000000"/>
                </a:solidFill>
                <a:latin typeface="Times New Roman" panose="02020603050405020304" pitchFamily="18" charset="0"/>
                <a:cs typeface="Times New Roman" panose="02020603050405020304" pitchFamily="18" charset="0"/>
              </a:rPr>
              <a:t>1. وجود أسماء لمحرريين مجلة</a:t>
            </a:r>
          </a:p>
          <a:p>
            <a:pPr algn="r" defTabSz="914400"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من جنسيات ليست عراقية.</a:t>
            </a:r>
            <a:r>
              <a:rPr lang="en-US" sz="2200" dirty="0" smtClean="0">
                <a:solidFill>
                  <a:srgbClr val="000000"/>
                </a:solidFill>
                <a:latin typeface="Times New Roman" panose="02020603050405020304" pitchFamily="18" charset="0"/>
                <a:cs typeface="Times New Roman" panose="02020603050405020304" pitchFamily="18" charset="0"/>
              </a:rPr>
              <a:t>(</a:t>
            </a:r>
            <a:r>
              <a:rPr lang="ar-SA" sz="2200" dirty="0" smtClean="0">
                <a:solidFill>
                  <a:srgbClr val="000000"/>
                </a:solidFill>
                <a:latin typeface="Times New Roman" panose="02020603050405020304" pitchFamily="18" charset="0"/>
                <a:cs typeface="Times New Roman" panose="02020603050405020304" pitchFamily="18" charset="0"/>
              </a:rPr>
              <a:t>عربية وأجنبية</a:t>
            </a:r>
            <a:r>
              <a:rPr lang="en-US" sz="2200" dirty="0" smtClean="0">
                <a:solidFill>
                  <a:srgbClr val="000000"/>
                </a:solidFill>
                <a:latin typeface="Times New Roman" panose="02020603050405020304" pitchFamily="18" charset="0"/>
                <a:cs typeface="Times New Roman" panose="02020603050405020304" pitchFamily="18" charset="0"/>
              </a:rPr>
              <a:t>) Reviewers Board </a:t>
            </a:r>
            <a:r>
              <a:rPr lang="ar-SA" sz="2200" dirty="0" smtClean="0">
                <a:solidFill>
                  <a:srgbClr val="000000"/>
                </a:solidFill>
                <a:latin typeface="Times New Roman" panose="02020603050405020304" pitchFamily="18" charset="0"/>
                <a:cs typeface="Times New Roman" panose="02020603050405020304" pitchFamily="18" charset="0"/>
              </a:rPr>
              <a:t>2. </a:t>
            </a:r>
            <a:r>
              <a:rPr lang="ar-SA" sz="2200" dirty="0" smtClean="0">
                <a:solidFill>
                  <a:srgbClr val="000000"/>
                </a:solidFill>
                <a:latin typeface="Times New Roman" panose="02020603050405020304" pitchFamily="18" charset="0"/>
                <a:cs typeface="Times New Roman" panose="02020603050405020304" pitchFamily="18" charset="0"/>
              </a:rPr>
              <a:t>وجود أسماء لمراجعيين </a:t>
            </a:r>
            <a:r>
              <a:rPr lang="en-US" sz="2200" dirty="0" smtClean="0">
                <a:solidFill>
                  <a:srgbClr val="000000"/>
                </a:solidFill>
                <a:latin typeface="Times New Roman" panose="02020603050405020304" pitchFamily="18" charset="0"/>
                <a:cs typeface="Times New Roman" panose="02020603050405020304" pitchFamily="18" charset="0"/>
              </a:rPr>
              <a:t>   </a:t>
            </a:r>
          </a:p>
          <a:p>
            <a:pPr algn="r" defTabSz="914400" rtl="1" fontAlgn="base">
              <a:spcBef>
                <a:spcPct val="0"/>
              </a:spcBef>
              <a:spcAft>
                <a:spcPct val="0"/>
              </a:spcAft>
            </a:pPr>
            <a:r>
              <a:rPr lang="en-US" sz="2200" dirty="0">
                <a:solidFill>
                  <a:srgbClr val="000000"/>
                </a:solidFill>
                <a:latin typeface="Times New Roman" panose="02020603050405020304" pitchFamily="18" charset="0"/>
                <a:cs typeface="Times New Roman" panose="02020603050405020304" pitchFamily="18" charset="0"/>
              </a:rPr>
              <a:t> </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مجلة </a:t>
            </a:r>
            <a:r>
              <a:rPr lang="ar-SA" sz="2200" dirty="0" smtClean="0">
                <a:solidFill>
                  <a:srgbClr val="000000"/>
                </a:solidFill>
                <a:latin typeface="Times New Roman" panose="02020603050405020304" pitchFamily="18" charset="0"/>
                <a:cs typeface="Times New Roman" panose="02020603050405020304" pitchFamily="18" charset="0"/>
              </a:rPr>
              <a:t>(مقيميين)</a:t>
            </a:r>
            <a:endParaRPr lang="en-US" sz="2200" dirty="0" smtClean="0">
              <a:solidFill>
                <a:srgbClr val="000000"/>
              </a:solidFill>
              <a:latin typeface="Times New Roman" panose="02020603050405020304" pitchFamily="18" charset="0"/>
              <a:cs typeface="Times New Roman" panose="02020603050405020304" pitchFamily="18" charset="0"/>
            </a:endParaRPr>
          </a:p>
          <a:p>
            <a:pPr algn="r" defTabSz="914400" rtl="1"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3.</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تحديد فترة زمنية لمراجعة البحث لاتتجاوز عن </a:t>
            </a:r>
            <a:r>
              <a:rPr lang="en-US" sz="2200" dirty="0" smtClean="0">
                <a:solidFill>
                  <a:srgbClr val="000000"/>
                </a:solidFill>
                <a:latin typeface="Times New Roman" panose="02020603050405020304" pitchFamily="18" charset="0"/>
                <a:cs typeface="Times New Roman" panose="02020603050405020304" pitchFamily="18" charset="0"/>
              </a:rPr>
              <a:t> 30 </a:t>
            </a:r>
            <a:r>
              <a:rPr lang="ar-SA" sz="2200" dirty="0" smtClean="0">
                <a:solidFill>
                  <a:srgbClr val="000000"/>
                </a:solidFill>
                <a:latin typeface="Times New Roman" panose="02020603050405020304" pitchFamily="18" charset="0"/>
                <a:cs typeface="Times New Roman" panose="02020603050405020304" pitchFamily="18" charset="0"/>
              </a:rPr>
              <a:t>يوماً من موعد تقديم البحث</a:t>
            </a:r>
            <a:endParaRPr lang="en-US" sz="2200" dirty="0" smtClean="0">
              <a:solidFill>
                <a:srgbClr val="000000"/>
              </a:solidFill>
              <a:latin typeface="Times New Roman" panose="02020603050405020304" pitchFamily="18" charset="0"/>
              <a:cs typeface="Times New Roman" panose="02020603050405020304" pitchFamily="18" charset="0"/>
            </a:endParaRPr>
          </a:p>
          <a:p>
            <a:pPr algn="r" defTabSz="914400" rtl="1"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4.</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يتم تقديم البحث الى المجلة الكترونياً وتتم مراجعته من قبل المقيميين الكترونياً أيضاً</a:t>
            </a:r>
            <a:r>
              <a:rPr lang="en-US" sz="2200" dirty="0" smtClean="0">
                <a:solidFill>
                  <a:srgbClr val="000000"/>
                </a:solidFill>
                <a:latin typeface="Times New Roman" panose="02020603050405020304" pitchFamily="18" charset="0"/>
                <a:cs typeface="Times New Roman" panose="02020603050405020304" pitchFamily="18" charset="0"/>
              </a:rPr>
              <a:t>.</a:t>
            </a:r>
            <a:endParaRPr lang="en-US" sz="2200" dirty="0" smtClean="0">
              <a:solidFill>
                <a:srgbClr val="000000"/>
              </a:solidFill>
              <a:latin typeface="Times New Roman" panose="02020603050405020304" pitchFamily="18" charset="0"/>
              <a:cs typeface="Times New Roman" panose="02020603050405020304" pitchFamily="18" charset="0"/>
            </a:endParaRPr>
          </a:p>
          <a:p>
            <a:pPr algn="r" defTabSz="914400" rtl="1"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5.</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يتم أشعار الباحث بنتيجة التقييم لبحثه الكترونياً وأمكانية أعادة تقديمة مرة أخرى في حالة تنفيذ </a:t>
            </a:r>
            <a:r>
              <a:rPr lang="en-US" sz="2200" dirty="0" smtClean="0">
                <a:solidFill>
                  <a:srgbClr val="000000"/>
                </a:solidFill>
                <a:latin typeface="Times New Roman" panose="02020603050405020304" pitchFamily="18" charset="0"/>
                <a:cs typeface="Times New Roman" panose="02020603050405020304" pitchFamily="18" charset="0"/>
              </a:rPr>
              <a:t> </a:t>
            </a:r>
          </a:p>
          <a:p>
            <a:pPr algn="r" defTabSz="914400" rtl="1" fontAlgn="base">
              <a:spcBef>
                <a:spcPct val="0"/>
              </a:spcBef>
              <a:spcAft>
                <a:spcPct val="0"/>
              </a:spcAft>
            </a:pPr>
            <a:r>
              <a:rPr lang="en-US" sz="2200" dirty="0">
                <a:solidFill>
                  <a:srgbClr val="000000"/>
                </a:solidFill>
                <a:latin typeface="Times New Roman" panose="02020603050405020304" pitchFamily="18" charset="0"/>
                <a:cs typeface="Times New Roman" panose="02020603050405020304" pitchFamily="18" charset="0"/>
              </a:rPr>
              <a:t> </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متطلبات المقيميين</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وبعدها </a:t>
            </a:r>
            <a:r>
              <a:rPr lang="ar-SA" sz="2200" dirty="0" smtClean="0">
                <a:solidFill>
                  <a:srgbClr val="000000"/>
                </a:solidFill>
                <a:latin typeface="Times New Roman" panose="02020603050405020304" pitchFamily="18" charset="0"/>
                <a:cs typeface="Times New Roman" panose="02020603050405020304" pitchFamily="18" charset="0"/>
              </a:rPr>
              <a:t>يتم أرساله الى مقيميين جدد غير الذين قيموه ورفضوه</a:t>
            </a:r>
            <a:r>
              <a:rPr lang="en-US" sz="2200" dirty="0" smtClean="0">
                <a:solidFill>
                  <a:srgbClr val="000000"/>
                </a:solidFill>
                <a:latin typeface="Times New Roman" panose="02020603050405020304" pitchFamily="18" charset="0"/>
                <a:cs typeface="Times New Roman" panose="02020603050405020304" pitchFamily="18" charset="0"/>
              </a:rPr>
              <a:t>.</a:t>
            </a:r>
          </a:p>
          <a:p>
            <a:pPr algn="r" defTabSz="914400" rtl="1"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6.</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عمل دعوات للباحثين على مستوى العالم لغرض تقديم بحوثهم لهذه المجلة</a:t>
            </a:r>
            <a:r>
              <a:rPr lang="en-US" sz="2200" dirty="0" smtClean="0">
                <a:solidFill>
                  <a:srgbClr val="000000"/>
                </a:solidFill>
                <a:latin typeface="Times New Roman" panose="02020603050405020304" pitchFamily="18" charset="0"/>
                <a:cs typeface="Times New Roman" panose="02020603050405020304" pitchFamily="18" charset="0"/>
              </a:rPr>
              <a:t>.</a:t>
            </a:r>
          </a:p>
          <a:p>
            <a:pPr algn="r" defTabSz="914400" rtl="1"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7.</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أعفاء الباحثين بنسبة معينة من دفع الاجور في حالة تقديم أكثر من بحث في السنة للمجلة</a:t>
            </a:r>
            <a:r>
              <a:rPr lang="en-US" sz="2200" dirty="0" smtClean="0">
                <a:solidFill>
                  <a:srgbClr val="000000"/>
                </a:solidFill>
                <a:latin typeface="Times New Roman" panose="02020603050405020304" pitchFamily="18" charset="0"/>
                <a:cs typeface="Times New Roman" panose="02020603050405020304" pitchFamily="18" charset="0"/>
              </a:rPr>
              <a:t>.</a:t>
            </a:r>
          </a:p>
          <a:p>
            <a:pPr algn="r" defTabSz="914400" rtl="1" fontAlgn="base">
              <a:spcBef>
                <a:spcPct val="0"/>
              </a:spcBef>
              <a:spcAft>
                <a:spcPct val="0"/>
              </a:spcAft>
            </a:pPr>
            <a:r>
              <a:rPr lang="ar-SA" sz="2200" dirty="0" smtClean="0">
                <a:solidFill>
                  <a:srgbClr val="000000"/>
                </a:solidFill>
                <a:latin typeface="Times New Roman" panose="02020603050405020304" pitchFamily="18" charset="0"/>
                <a:cs typeface="Times New Roman" panose="02020603050405020304" pitchFamily="18" charset="0"/>
              </a:rPr>
              <a:t>8.</a:t>
            </a:r>
            <a:r>
              <a:rPr lang="en-US" sz="2200" dirty="0" smtClean="0">
                <a:solidFill>
                  <a:srgbClr val="000000"/>
                </a:solidFill>
                <a:latin typeface="Times New Roman" panose="02020603050405020304" pitchFamily="18" charset="0"/>
                <a:cs typeface="Times New Roman" panose="02020603050405020304" pitchFamily="18" charset="0"/>
              </a:rPr>
              <a:t> </a:t>
            </a:r>
            <a:r>
              <a:rPr lang="ar-SA" sz="2200" dirty="0" smtClean="0">
                <a:solidFill>
                  <a:srgbClr val="000000"/>
                </a:solidFill>
                <a:latin typeface="Times New Roman" panose="02020603050405020304" pitchFamily="18" charset="0"/>
                <a:cs typeface="Times New Roman" panose="02020603050405020304" pitchFamily="18" charset="0"/>
              </a:rPr>
              <a:t>أعطاء الاولوية في النشر للبحوث الرصينة وعدم وضع ونشر البحوث الرديئة في المجلة</a:t>
            </a:r>
            <a:r>
              <a:rPr lang="en-US" sz="2200" dirty="0" smtClean="0">
                <a:solidFill>
                  <a:srgbClr val="000000"/>
                </a:solidFill>
                <a:latin typeface="Times New Roman" panose="02020603050405020304" pitchFamily="18" charset="0"/>
                <a:cs typeface="Times New Roman" panose="02020603050405020304" pitchFamily="18" charset="0"/>
              </a:rPr>
              <a:t>.</a:t>
            </a:r>
          </a:p>
          <a:p>
            <a:pPr algn="r" defTabSz="914400" rtl="1" fontAlgn="base">
              <a:spcBef>
                <a:spcPct val="0"/>
              </a:spcBef>
              <a:spcAft>
                <a:spcPct val="0"/>
              </a:spcAft>
            </a:pPr>
            <a:r>
              <a:rPr lang="ar-SA" sz="2000" dirty="0" smtClean="0">
                <a:solidFill>
                  <a:srgbClr val="000000"/>
                </a:solidFill>
                <a:latin typeface="Times New Roman" panose="02020603050405020304" pitchFamily="18" charset="0"/>
                <a:cs typeface="Times New Roman" panose="02020603050405020304" pitchFamily="18" charset="0"/>
              </a:rPr>
              <a:t>9.</a:t>
            </a:r>
            <a:r>
              <a:rPr lang="en-US" sz="2000" dirty="0" smtClean="0">
                <a:solidFill>
                  <a:srgbClr val="000000"/>
                </a:solidFill>
                <a:latin typeface="Times New Roman" panose="02020603050405020304" pitchFamily="18" charset="0"/>
                <a:cs typeface="Times New Roman" panose="02020603050405020304" pitchFamily="18" charset="0"/>
              </a:rPr>
              <a:t> </a:t>
            </a:r>
            <a:r>
              <a:rPr lang="ar-SA" sz="2000" dirty="0" smtClean="0">
                <a:solidFill>
                  <a:srgbClr val="000000"/>
                </a:solidFill>
                <a:latin typeface="Times New Roman" panose="02020603050405020304" pitchFamily="18" charset="0"/>
                <a:cs typeface="Times New Roman" panose="02020603050405020304" pitchFamily="18" charset="0"/>
              </a:rPr>
              <a:t>يتم الاعلان والدعاية للمجلة من قبل المحرريين الذين تقع على عاتقهم مسؤولية نشر أسم المجلة عالمياً.</a:t>
            </a:r>
            <a:endParaRPr lang="en-US" sz="20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152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2" y="609600"/>
            <a:ext cx="9144000" cy="2101850"/>
          </a:xfrm>
          <a:prstGeom prst="rect">
            <a:avLst/>
          </a:prstGeom>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defRPr/>
            </a:pPr>
            <a:r>
              <a:rPr lang="en-US" sz="3600" b="1" u="sng" dirty="0" smtClean="0">
                <a:solidFill>
                  <a:srgbClr val="9E0000"/>
                </a:solidFill>
                <a:effectLst>
                  <a:outerShdw blurRad="38100" dist="38100" dir="2700000" algn="tl">
                    <a:srgbClr val="C0C0C0"/>
                  </a:outerShdw>
                </a:effectLst>
                <a:cs typeface="Times New Roman" panose="02020603050405020304" pitchFamily="18" charset="0"/>
              </a:rPr>
              <a:t>Webs of IF</a:t>
            </a:r>
          </a:p>
          <a:p>
            <a:pPr defTabSz="914400" eaLnBrk="1" fontAlgn="base" hangingPunct="1">
              <a:spcBef>
                <a:spcPct val="0"/>
              </a:spcBef>
              <a:spcAft>
                <a:spcPct val="0"/>
              </a:spcAft>
              <a:defRPr/>
            </a:pPr>
            <a:r>
              <a:rPr lang="en-US" b="1" dirty="0" smtClean="0">
                <a:solidFill>
                  <a:srgbClr val="000000"/>
                </a:solidFill>
                <a:effectLst>
                  <a:outerShdw blurRad="38100" dist="38100" dir="2700000" algn="tl">
                    <a:srgbClr val="C0C0C0"/>
                  </a:outerShdw>
                </a:effectLst>
                <a:cs typeface="Times New Roman" panose="02020603050405020304" pitchFamily="18" charset="0"/>
              </a:rPr>
              <a:t>http://www.webometrics.info/about.html</a:t>
            </a:r>
          </a:p>
          <a:p>
            <a:pPr defTabSz="914400" eaLnBrk="1" fontAlgn="base" hangingPunct="1">
              <a:spcBef>
                <a:spcPct val="0"/>
              </a:spcBef>
              <a:spcAft>
                <a:spcPct val="0"/>
              </a:spcAft>
              <a:defRPr/>
            </a:pPr>
            <a:r>
              <a:rPr lang="en-US" b="1" dirty="0" smtClean="0">
                <a:solidFill>
                  <a:srgbClr val="000000"/>
                </a:solidFill>
                <a:effectLst>
                  <a:outerShdw blurRad="38100" dist="38100" dir="2700000" algn="tl">
                    <a:srgbClr val="C0C0C0"/>
                  </a:outerShdw>
                </a:effectLst>
                <a:cs typeface="Times New Roman" panose="02020603050405020304" pitchFamily="18" charset="0"/>
              </a:rPr>
              <a:t>http://thomsonreuters.com/products_services/science/science_products/a-z/journal_citation_reports/ </a:t>
            </a:r>
          </a:p>
          <a:p>
            <a:pPr defTabSz="914400" eaLnBrk="1" fontAlgn="base" hangingPunct="1">
              <a:spcBef>
                <a:spcPct val="0"/>
              </a:spcBef>
              <a:spcAft>
                <a:spcPct val="0"/>
              </a:spcAft>
              <a:defRPr/>
            </a:pPr>
            <a:r>
              <a:rPr lang="en-US" b="1" dirty="0" smtClean="0">
                <a:solidFill>
                  <a:srgbClr val="000000"/>
                </a:solidFill>
                <a:effectLst>
                  <a:outerShdw blurRad="38100" dist="38100" dir="2700000" algn="tl">
                    <a:srgbClr val="C0C0C0"/>
                  </a:outerShdw>
                </a:effectLst>
                <a:cs typeface="Times New Roman" panose="02020603050405020304" pitchFamily="18" charset="0"/>
              </a:rPr>
              <a:t>http://archive.sciencewatch.com/dr/sci/11/mar6-11_2/ </a:t>
            </a:r>
          </a:p>
        </p:txBody>
      </p:sp>
      <p:sp>
        <p:nvSpPr>
          <p:cNvPr id="3" name="Rectangle 2"/>
          <p:cNvSpPr/>
          <p:nvPr/>
        </p:nvSpPr>
        <p:spPr>
          <a:xfrm>
            <a:off x="684212" y="2578100"/>
            <a:ext cx="9144000" cy="3562350"/>
          </a:xfrm>
          <a:prstGeom prst="rect">
            <a:avLst/>
          </a:prstGeom>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defRPr/>
            </a:pPr>
            <a:r>
              <a:rPr lang="en-US" sz="3600" b="1" u="sng" smtClean="0">
                <a:solidFill>
                  <a:srgbClr val="9E0000"/>
                </a:solidFill>
                <a:effectLst>
                  <a:outerShdw blurRad="38100" dist="38100" dir="2700000" algn="tl">
                    <a:srgbClr val="C0C0C0"/>
                  </a:outerShdw>
                </a:effectLst>
                <a:cs typeface="Times New Roman" panose="02020603050405020304" pitchFamily="18" charset="0"/>
              </a:rPr>
              <a:t>Webs of ISI</a:t>
            </a:r>
            <a:r>
              <a:rPr lang="en-US" sz="3600" b="1" smtClean="0">
                <a:solidFill>
                  <a:srgbClr val="FF0000"/>
                </a:solidFill>
                <a:effectLst>
                  <a:outerShdw blurRad="38100" dist="38100" dir="2700000" algn="tl">
                    <a:srgbClr val="C0C0C0"/>
                  </a:outerShdw>
                </a:effectLst>
                <a:cs typeface="Times New Roman" panose="02020603050405020304" pitchFamily="18" charset="0"/>
              </a:rPr>
              <a:t> </a:t>
            </a:r>
          </a:p>
          <a:p>
            <a:pPr defTabSz="914400" eaLnBrk="1" fontAlgn="base" hangingPunct="1">
              <a:spcBef>
                <a:spcPct val="0"/>
              </a:spcBef>
              <a:spcAft>
                <a:spcPct val="0"/>
              </a:spcAft>
              <a:defRPr/>
            </a:pPr>
            <a:r>
              <a:rPr lang="en-US" b="1" smtClean="0">
                <a:solidFill>
                  <a:srgbClr val="000000"/>
                </a:solidFill>
                <a:effectLst>
                  <a:outerShdw blurRad="38100" dist="38100" dir="2700000" algn="tl">
                    <a:srgbClr val="C0C0C0"/>
                  </a:outerShdw>
                </a:effectLst>
                <a:cs typeface="Times New Roman" panose="02020603050405020304" pitchFamily="18" charset="0"/>
              </a:rPr>
              <a:t>http://www.efm.leeds.ac.uk/~mark/ISIabbr/A_abrvjt.html</a:t>
            </a:r>
          </a:p>
          <a:p>
            <a:pPr defTabSz="914400" eaLnBrk="1" fontAlgn="base" hangingPunct="1">
              <a:spcBef>
                <a:spcPct val="0"/>
              </a:spcBef>
              <a:spcAft>
                <a:spcPct val="0"/>
              </a:spcAft>
              <a:defRPr/>
            </a:pPr>
            <a:r>
              <a:rPr lang="en-US" b="1" smtClean="0">
                <a:solidFill>
                  <a:srgbClr val="000000"/>
                </a:solidFill>
                <a:effectLst>
                  <a:outerShdw blurRad="38100" dist="38100" dir="2700000" algn="tl">
                    <a:srgbClr val="C0C0C0"/>
                  </a:outerShdw>
                </a:effectLst>
                <a:cs typeface="Times New Roman" panose="02020603050405020304" pitchFamily="18" charset="0"/>
              </a:rPr>
              <a:t>http://thomsonreuters.com/products_services/science/science_products/a-z/journal_citation_reports/ </a:t>
            </a:r>
          </a:p>
          <a:p>
            <a:pPr defTabSz="914400" eaLnBrk="1" fontAlgn="base" hangingPunct="1">
              <a:spcBef>
                <a:spcPct val="0"/>
              </a:spcBef>
              <a:spcAft>
                <a:spcPct val="0"/>
              </a:spcAft>
              <a:defRPr/>
            </a:pPr>
            <a:r>
              <a:rPr lang="en-US" b="1" smtClean="0">
                <a:solidFill>
                  <a:srgbClr val="000000"/>
                </a:solidFill>
                <a:effectLst>
                  <a:outerShdw blurRad="38100" dist="38100" dir="2700000" algn="tl">
                    <a:srgbClr val="C0C0C0"/>
                  </a:outerShdw>
                </a:effectLst>
                <a:cs typeface="Times New Roman" panose="02020603050405020304" pitchFamily="18" charset="0"/>
              </a:rPr>
              <a:t>http://thomsonreuters.com/products_services/science/free/essays/</a:t>
            </a:r>
          </a:p>
          <a:p>
            <a:pPr defTabSz="914400" eaLnBrk="1" fontAlgn="base" hangingPunct="1">
              <a:spcBef>
                <a:spcPct val="0"/>
              </a:spcBef>
              <a:spcAft>
                <a:spcPct val="0"/>
              </a:spcAft>
              <a:defRPr/>
            </a:pPr>
            <a:r>
              <a:rPr lang="en-US" b="1" smtClean="0">
                <a:solidFill>
                  <a:srgbClr val="000000"/>
                </a:solidFill>
                <a:effectLst>
                  <a:outerShdw blurRad="38100" dist="38100" dir="2700000" algn="tl">
                    <a:srgbClr val="C0C0C0"/>
                  </a:outerShdw>
                </a:effectLst>
                <a:cs typeface="Times New Roman" panose="02020603050405020304" pitchFamily="18" charset="0"/>
              </a:rPr>
              <a:t>http://www.efm.leeds.ac.uk/~mark/ISIabbr/</a:t>
            </a:r>
          </a:p>
          <a:p>
            <a:pPr defTabSz="914400" eaLnBrk="1" fontAlgn="base" hangingPunct="1">
              <a:spcBef>
                <a:spcPct val="0"/>
              </a:spcBef>
              <a:spcAft>
                <a:spcPct val="0"/>
              </a:spcAft>
              <a:defRPr/>
            </a:pPr>
            <a:r>
              <a:rPr lang="en-US" b="1" smtClean="0">
                <a:solidFill>
                  <a:srgbClr val="000000"/>
                </a:solidFill>
                <a:effectLst>
                  <a:outerShdw blurRad="38100" dist="38100" dir="2700000" algn="tl">
                    <a:srgbClr val="C0C0C0"/>
                  </a:outerShdw>
                </a:effectLst>
                <a:cs typeface="Times New Roman" panose="02020603050405020304" pitchFamily="18" charset="0"/>
              </a:rPr>
              <a:t>http://www.efm.leeds.ac.uk/~mark/ISIabbr/A_abrvjt.html</a:t>
            </a:r>
          </a:p>
          <a:p>
            <a:pPr defTabSz="914400" eaLnBrk="1" fontAlgn="base" hangingPunct="1">
              <a:spcBef>
                <a:spcPct val="0"/>
              </a:spcBef>
              <a:spcAft>
                <a:spcPct val="0"/>
              </a:spcAft>
              <a:defRPr/>
            </a:pPr>
            <a:r>
              <a:rPr lang="en-US" b="1" smtClean="0">
                <a:solidFill>
                  <a:srgbClr val="000000"/>
                </a:solidFill>
                <a:effectLst>
                  <a:outerShdw blurRad="38100" dist="38100" dir="2700000" algn="tl">
                    <a:srgbClr val="C0C0C0"/>
                  </a:outerShdw>
                </a:effectLst>
                <a:cs typeface="Times New Roman" panose="02020603050405020304" pitchFamily="18" charset="0"/>
              </a:rPr>
              <a:t>http://research.shirazu.ac.ir/JournalLists.html</a:t>
            </a:r>
          </a:p>
          <a:p>
            <a:pPr defTabSz="914400" eaLnBrk="1" fontAlgn="base" hangingPunct="1">
              <a:spcBef>
                <a:spcPct val="0"/>
              </a:spcBef>
              <a:spcAft>
                <a:spcPct val="0"/>
              </a:spcAft>
              <a:defRPr/>
            </a:pPr>
            <a:r>
              <a:rPr lang="en-US" b="1" smtClean="0">
                <a:solidFill>
                  <a:srgbClr val="000000"/>
                </a:solidFill>
                <a:effectLst>
                  <a:outerShdw blurRad="38100" dist="38100" dir="2700000" algn="tl">
                    <a:srgbClr val="C0C0C0"/>
                  </a:outerShdw>
                </a:effectLst>
                <a:cs typeface="Times New Roman" panose="02020603050405020304" pitchFamily="18" charset="0"/>
              </a:rPr>
              <a:t>http://www.mi.sanu.ac.rs/~zorano/jour_rang/index.html</a:t>
            </a:r>
          </a:p>
        </p:txBody>
      </p:sp>
    </p:spTree>
    <p:extLst>
      <p:ext uri="{BB962C8B-B14F-4D97-AF65-F5344CB8AC3E}">
        <p14:creationId xmlns:p14="http://schemas.microsoft.com/office/powerpoint/2010/main" val="1667382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598612" y="6096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r>
              <a:rPr lang="en-US" sz="3200" u="sng" dirty="0" smtClean="0">
                <a:solidFill>
                  <a:srgbClr val="FF0000"/>
                </a:solidFill>
                <a:latin typeface="Times New Roman" panose="02020603050405020304" pitchFamily="18" charset="0"/>
                <a:cs typeface="Times New Roman" panose="02020603050405020304" pitchFamily="18" charset="0"/>
              </a:rPr>
              <a:t>Webs of the World University Rankings (Top Universities)</a:t>
            </a:r>
          </a:p>
        </p:txBody>
      </p:sp>
      <p:sp>
        <p:nvSpPr>
          <p:cNvPr id="3" name="Rectangle 5"/>
          <p:cNvSpPr>
            <a:spLocks noChangeArrowheads="1"/>
          </p:cNvSpPr>
          <p:nvPr/>
        </p:nvSpPr>
        <p:spPr bwMode="auto">
          <a:xfrm>
            <a:off x="1065212" y="2209800"/>
            <a:ext cx="9448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r>
              <a:rPr lang="en-US" b="0" dirty="0" smtClean="0">
                <a:solidFill>
                  <a:srgbClr val="000000"/>
                </a:solidFill>
                <a:latin typeface="Times New Roman" panose="02020603050405020304" pitchFamily="18" charset="0"/>
                <a:cs typeface="Times New Roman" panose="02020603050405020304" pitchFamily="18" charset="0"/>
              </a:rPr>
              <a:t>http://www.topuniversities.com/university-rankings</a:t>
            </a:r>
          </a:p>
          <a:p>
            <a:pPr defTabSz="914400" fontAlgn="base">
              <a:spcBef>
                <a:spcPct val="0"/>
              </a:spcBef>
              <a:spcAft>
                <a:spcPct val="0"/>
              </a:spcAft>
            </a:pPr>
            <a:r>
              <a:rPr lang="en-US" b="0" dirty="0" smtClean="0">
                <a:solidFill>
                  <a:srgbClr val="000000"/>
                </a:solidFill>
                <a:latin typeface="Times New Roman" panose="02020603050405020304" pitchFamily="18" charset="0"/>
                <a:cs typeface="Times New Roman" panose="02020603050405020304" pitchFamily="18" charset="0"/>
              </a:rPr>
              <a:t>http://en.sjtu.edu.cn/</a:t>
            </a:r>
          </a:p>
          <a:p>
            <a:pPr defTabSz="914400" fontAlgn="base">
              <a:spcBef>
                <a:spcPct val="0"/>
              </a:spcBef>
              <a:spcAft>
                <a:spcPct val="0"/>
              </a:spcAft>
            </a:pPr>
            <a:r>
              <a:rPr lang="en-US" b="0" dirty="0" smtClean="0">
                <a:solidFill>
                  <a:srgbClr val="000000"/>
                </a:solidFill>
                <a:latin typeface="Times New Roman" panose="02020603050405020304" pitchFamily="18" charset="0"/>
                <a:cs typeface="Times New Roman" panose="02020603050405020304" pitchFamily="18" charset="0"/>
              </a:rPr>
              <a:t>Academic Ranking of World Universities (ARWU): http://www.arwu.org/</a:t>
            </a:r>
          </a:p>
        </p:txBody>
      </p:sp>
      <p:pic>
        <p:nvPicPr>
          <p:cNvPr id="4" name="Picture 6" descr="shanghairanking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2" y="4114800"/>
            <a:ext cx="9144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07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7"/>
          <p:cNvSpPr>
            <a:spLocks noChangeArrowheads="1" noChangeShapeType="1" noTextEdit="1"/>
          </p:cNvSpPr>
          <p:nvPr/>
        </p:nvSpPr>
        <p:spPr bwMode="auto">
          <a:xfrm>
            <a:off x="1293812" y="2819400"/>
            <a:ext cx="6176278" cy="970306"/>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mj-lt"/>
                <a:cs typeface="FS_Wood" pitchFamily="2" charset="-78"/>
              </a:rPr>
              <a:t>Thanks For Your Attention</a:t>
            </a:r>
          </a:p>
        </p:txBody>
      </p:sp>
      <p:sp>
        <p:nvSpPr>
          <p:cNvPr id="6" name="Rectangle 14"/>
          <p:cNvSpPr>
            <a:spLocks noChangeArrowheads="1"/>
          </p:cNvSpPr>
          <p:nvPr/>
        </p:nvSpPr>
        <p:spPr bwMode="auto">
          <a:xfrm>
            <a:off x="570137" y="4495800"/>
            <a:ext cx="739094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5400" b="0" i="1" u="none" strike="noStrike" kern="0" cap="none" spc="0" normalizeH="0" baseline="0" noProof="0" dirty="0" smtClean="0">
                <a:ln>
                  <a:noFill/>
                </a:ln>
                <a:solidFill>
                  <a:srgbClr val="000000"/>
                </a:solidFill>
                <a:effectLst/>
                <a:uLnTx/>
                <a:uFillTx/>
                <a:cs typeface="ALAWI-3-28" pitchFamily="2" charset="-78"/>
              </a:rPr>
              <a:t>شكراً جزيلاً لحضوركم أنتباهكم</a:t>
            </a:r>
            <a:endParaRPr kumimoji="0" lang="en-US" sz="5400" b="0" i="1" u="none" strike="noStrike" kern="0" cap="none" spc="0" normalizeH="0" baseline="0" noProof="0" dirty="0" smtClean="0">
              <a:ln>
                <a:noFill/>
              </a:ln>
              <a:solidFill>
                <a:srgbClr val="000000"/>
              </a:solidFill>
              <a:effectLst/>
              <a:uLnTx/>
              <a:uFillTx/>
              <a:latin typeface="Times New Roman" panose="02020603050405020304" pitchFamily="18" charset="0"/>
              <a:cs typeface="ALAWI-3-28"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2612" y="228600"/>
            <a:ext cx="2286000" cy="2286000"/>
          </a:xfrm>
          <a:prstGeom prst="ellipse">
            <a:avLst/>
          </a:prstGeom>
          <a:ln>
            <a:noFill/>
          </a:ln>
          <a:effectLst>
            <a:softEdge rad="112500"/>
          </a:effectLst>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7999412" y="1133260"/>
            <a:ext cx="2971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rtl="1" fontAlgn="base">
              <a:spcBef>
                <a:spcPct val="0"/>
              </a:spcBef>
              <a:spcAft>
                <a:spcPct val="0"/>
              </a:spcAft>
              <a:defRPr/>
            </a:pPr>
            <a:r>
              <a:rPr lang="ar-IQ" sz="4000" b="1" u="sng" dirty="0">
                <a:solidFill>
                  <a:srgbClr val="000000"/>
                </a:solidFill>
                <a:effectLst>
                  <a:outerShdw blurRad="38100" dist="38100" dir="2700000" algn="tl">
                    <a:srgbClr val="C0C0C0"/>
                  </a:outerShdw>
                </a:effectLst>
                <a:latin typeface="Verdana" panose="020B0604030504040204" pitchFamily="34" charset="0"/>
                <a:cs typeface="Times New Roman" panose="02020603050405020304" pitchFamily="18" charset="0"/>
              </a:rPr>
              <a:t>المجلات الرصينة</a:t>
            </a:r>
            <a:endParaRPr lang="en-US" sz="4000" b="1" u="sng" dirty="0">
              <a:solidFill>
                <a:srgbClr val="000000"/>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p:txBody>
      </p:sp>
      <p:sp>
        <p:nvSpPr>
          <p:cNvPr id="9" name="Rectangle 8"/>
          <p:cNvSpPr>
            <a:spLocks noChangeArrowheads="1"/>
          </p:cNvSpPr>
          <p:nvPr/>
        </p:nvSpPr>
        <p:spPr bwMode="auto">
          <a:xfrm>
            <a:off x="608012" y="3048000"/>
            <a:ext cx="11036300"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342900" marR="0" lvl="0" indent="-342900" algn="r"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IQ" sz="24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المجلات على نوعين قسم منها </a:t>
            </a:r>
            <a:r>
              <a:rPr kumimoji="0" lang="en-US" sz="24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citation</a:t>
            </a:r>
            <a:r>
              <a:rPr kumimoji="0" lang="ar-IQ" sz="24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 (يستشهد بها) واخرى ليست كذلك وهي جميعا مفهرسة</a:t>
            </a:r>
            <a:r>
              <a:rPr kumimoji="0" lang="ar-SA" sz="24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(ISSN)</a:t>
            </a:r>
            <a:r>
              <a:rPr kumimoji="0" lang="ar-IQ" sz="24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a:t>
            </a:r>
            <a:endParaRPr kumimoji="0" lang="en-US" sz="24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endParaRPr>
          </a:p>
          <a:p>
            <a:pPr marL="0" marR="0" lvl="0" indent="0" algn="r" defTabSz="914400" rtl="1" eaLnBrk="1" fontAlgn="base" latinLnBrk="0" hangingPunct="1">
              <a:lnSpc>
                <a:spcPct val="100000"/>
              </a:lnSpc>
              <a:spcBef>
                <a:spcPct val="0"/>
              </a:spcBef>
              <a:spcAft>
                <a:spcPct val="0"/>
              </a:spcAft>
              <a:buClrTx/>
              <a:buSzTx/>
              <a:tabLst/>
              <a:defRPr/>
            </a:pPr>
            <a:endParaRPr kumimoji="0" lang="en-US" sz="24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endParaRPr>
          </a:p>
          <a:p>
            <a:pPr marL="342900" marR="0" lvl="0" indent="-342900" algn="r" defTabSz="914400" rtl="1"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ar-IQ" sz="3200" b="1" i="0" u="sng"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ميزة </a:t>
            </a:r>
            <a:r>
              <a:rPr kumimoji="0" lang="ar-SA" sz="3200" b="1" i="0" u="sng"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المجلات </a:t>
            </a:r>
            <a:r>
              <a:rPr kumimoji="0" lang="ar-IQ" sz="3200" b="1" i="0" u="sng"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التي يستشهد بها</a:t>
            </a:r>
            <a:r>
              <a:rPr kumimoji="0" lang="ar-SA" sz="3200" b="1" i="0" u="sng"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sng"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(Citation)</a:t>
            </a:r>
            <a:r>
              <a:rPr kumimoji="0" lang="ar-SA" sz="3200" b="1" i="0" u="sng"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sng"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L="342900" marR="0" lvl="0" indent="-342900" algn="r"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SA" sz="26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يتم فيها</a:t>
            </a:r>
            <a:r>
              <a:rPr kumimoji="0" lang="ar-IQ" sz="26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ar-SA" sz="26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م</a:t>
            </a:r>
            <a:r>
              <a:rPr kumimoji="0" lang="ar-IQ" sz="26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راجع</a:t>
            </a:r>
            <a:r>
              <a:rPr kumimoji="0" lang="ar-SA" sz="26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ة</a:t>
            </a:r>
            <a:r>
              <a:rPr kumimoji="0" lang="ar-IQ" sz="26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 البحث </a:t>
            </a:r>
            <a:r>
              <a:rPr kumimoji="0" lang="ar-SA" sz="26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أ</a:t>
            </a:r>
            <a:r>
              <a:rPr kumimoji="0" lang="ar-IQ" sz="26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و </a:t>
            </a:r>
            <a:r>
              <a:rPr kumimoji="0" lang="ar-SA" sz="26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ت</a:t>
            </a:r>
            <a:r>
              <a:rPr kumimoji="0" lang="ar-IQ" sz="26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قيم</a:t>
            </a:r>
            <a:r>
              <a:rPr kumimoji="0" lang="ar-SA" sz="26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ه</a:t>
            </a:r>
            <a:r>
              <a:rPr kumimoji="0" lang="ar-IQ" sz="26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 من اثنان من ذوي الاختصاص</a:t>
            </a:r>
            <a:r>
              <a:rPr kumimoji="0" lang="en-US" sz="26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 peer-reviewers </a:t>
            </a:r>
          </a:p>
          <a:p>
            <a:pPr marL="342900" marR="0" lvl="0" indent="-342900" algn="r"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IQ"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محتوى</a:t>
            </a:r>
            <a:r>
              <a:rPr kumimoji="0" lang="ar-SA"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 البحث فيها </a:t>
            </a:r>
            <a:r>
              <a:rPr kumimoji="0" lang="ar-IQ"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يكون ذو نوعية عالية.</a:t>
            </a:r>
            <a:endParaRPr kumimoji="0" lang="en-US"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endParaRPr>
          </a:p>
          <a:p>
            <a:pPr marL="342900" marR="0" lvl="0" indent="-342900" algn="r"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IQ"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تنشر </a:t>
            </a:r>
            <a:r>
              <a:rPr kumimoji="0" lang="ar-SA" sz="2800" b="1" i="0" u="none" strike="noStrike" kern="0" cap="none" spc="0" normalizeH="0" baseline="0" noProof="0" dirty="0" smtClean="0">
                <a:ln>
                  <a:noFill/>
                </a:ln>
                <a:solidFill>
                  <a:srgbClr val="000066"/>
                </a:solidFill>
                <a:effectLst/>
                <a:uLnTx/>
                <a:uFillTx/>
                <a:latin typeface="Arial" panose="020B0604020202020204" pitchFamily="34" charset="0"/>
                <a:cs typeface="Arial" panose="020B0604020202020204" pitchFamily="34" charset="0"/>
              </a:rPr>
              <a:t>البحوث فيها</a:t>
            </a:r>
            <a:r>
              <a:rPr kumimoji="0" lang="ar-IQ"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على شبكة الانترنيت </a:t>
            </a:r>
            <a:r>
              <a:rPr kumimoji="0" lang="en-US"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online</a:t>
            </a:r>
          </a:p>
          <a:p>
            <a:pPr marL="342900" marR="0" lvl="0" indent="-342900" algn="r"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IQ"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غالبا</a:t>
            </a:r>
            <a:r>
              <a:rPr kumimoji="0" lang="ar-SA"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a:t>
            </a:r>
            <a:r>
              <a:rPr kumimoji="0" lang="ar-IQ"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 لايمكن الوصول ل</a:t>
            </a:r>
            <a:r>
              <a:rPr kumimoji="0" lang="ar-SA"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لبحوث</a:t>
            </a:r>
            <a:r>
              <a:rPr kumimoji="0" lang="ar-IQ"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 مباشرة على النت مجانا.</a:t>
            </a:r>
            <a:endParaRPr kumimoji="0" lang="en-US"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endParaRPr>
          </a:p>
          <a:p>
            <a:pPr marL="342900" marR="0" lvl="0" indent="-342900" algn="r" defTabSz="914400" rtl="1"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ar-IQ"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غالبا</a:t>
            </a:r>
            <a:r>
              <a:rPr kumimoji="0" lang="ar-SA"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a:t>
            </a:r>
            <a:r>
              <a:rPr kumimoji="0" lang="ar-IQ"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 النشر بها مجاني.</a:t>
            </a:r>
            <a:endParaRPr kumimoji="0" lang="en-US"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2" y="503236"/>
            <a:ext cx="6324600" cy="1961725"/>
          </a:xfrm>
          <a:prstGeom prst="rect">
            <a:avLst/>
          </a:prstGeom>
        </p:spPr>
      </p:pic>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5637212" y="1295400"/>
            <a:ext cx="403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0"/>
              </a:spcBef>
              <a:spcAft>
                <a:spcPct val="0"/>
              </a:spcAft>
              <a:defRPr/>
            </a:pPr>
            <a:r>
              <a:rPr lang="en-US" sz="3600" b="1" i="1" dirty="0">
                <a:solidFill>
                  <a:srgbClr val="000000"/>
                </a:solidFill>
                <a:effectLst>
                  <a:outerShdw blurRad="38100" dist="38100" dir="2700000" algn="tl">
                    <a:srgbClr val="C0C0C0"/>
                  </a:outerShdw>
                </a:effectLst>
                <a:latin typeface="Times New Roman" panose="02020603050405020304" pitchFamily="18" charset="0"/>
                <a:cs typeface="Arial" panose="020B0604020202020204" pitchFamily="34" charset="0"/>
              </a:rPr>
              <a:t>Eugene Garfield</a:t>
            </a:r>
            <a:endParaRPr lang="ar-SA" sz="3600" b="1" i="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defTabSz="914400" fontAlgn="base">
              <a:spcBef>
                <a:spcPct val="0"/>
              </a:spcBef>
              <a:spcAft>
                <a:spcPct val="0"/>
              </a:spcAft>
              <a:defRPr/>
            </a:pPr>
            <a:r>
              <a:rPr lang="ar-SA" sz="3600" b="1" i="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يوجين كارفيلد</a:t>
            </a:r>
            <a:endParaRPr lang="en-US" sz="3600" b="1" i="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9" name="Picture 5" descr="EGhomepagep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2" y="366713"/>
            <a:ext cx="24304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2436812" y="3429000"/>
            <a:ext cx="929640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كارفيلد</a:t>
            </a:r>
            <a:r>
              <a:rPr kumimoji="0" lang="ar-SA" sz="2400" b="0"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هو عالم أمريكي ولد في مدينة نيويورك سنة 1925, </a:t>
            </a:r>
            <a:r>
              <a:rPr kumimoji="0" lang="ar-SA" sz="2300" b="0"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حصل على الدكتوراه سنة 1961.</a:t>
            </a:r>
            <a:endParaRPr kumimoji="0" lang="en-US" sz="2300" b="0"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ar-SA" sz="28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ar-SA" sz="2400" b="1"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كارفيلد</a:t>
            </a:r>
            <a:r>
              <a:rPr kumimoji="0" lang="ar-SA" sz="2400" b="0"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مؤسس معهد المعلومات العلمية </a:t>
            </a:r>
            <a:r>
              <a:rPr kumimoji="0" lang="en-US" sz="24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Institute for Scientific Information (ISI)</a:t>
            </a:r>
          </a:p>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ar-SA" sz="2800" b="1" i="0" u="none" strike="noStrike" kern="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كارفيلد</a:t>
            </a:r>
            <a:r>
              <a:rPr kumimoji="0" lang="ar-SA" sz="2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ar-SA" sz="2800" b="0"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أفترضَ تطويرَ دليل إقتباسِ شاملِ الذي يُظهر توليدَ التَفْكير العلميِ.</a:t>
            </a:r>
            <a:endParaRPr kumimoji="0" lang="en-US" sz="2800" b="0"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1"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ar-SA" sz="2800" b="1" i="0" u="none" strike="noStrike" kern="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كارفيلد</a:t>
            </a:r>
            <a:r>
              <a:rPr kumimoji="0" lang="ar-SA" sz="2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ar-SA" sz="2800" b="0"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خَلْق </a:t>
            </a:r>
            <a:r>
              <a:rPr kumimoji="0" lang="en-US" sz="28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SCI</a:t>
            </a:r>
            <a:r>
              <a:rPr kumimoji="0" lang="ar-SA" sz="2800" b="0"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rPr>
              <a:t> حيث جَعلَ من الممكن حِساب عامل التأثير.</a:t>
            </a:r>
            <a:endParaRPr kumimoji="0" lang="en-US" sz="2800" b="0" i="0" u="none" strike="noStrike" kern="0" cap="none" spc="0" normalizeH="0" baseline="0" noProof="0" dirty="0" smtClean="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 y="152400"/>
            <a:ext cx="6293261" cy="3290552"/>
          </a:xfrm>
          <a:prstGeom prst="rect">
            <a:avLst/>
          </a:prstGeom>
          <a:ln>
            <a:noFill/>
          </a:ln>
          <a:effectLst>
            <a:softEdge rad="112500"/>
          </a:effectLst>
        </p:spPr>
      </p:pic>
      <p:sp>
        <p:nvSpPr>
          <p:cNvPr id="8" name="Rectangle 5"/>
          <p:cNvSpPr>
            <a:spLocks noChangeArrowheads="1"/>
          </p:cNvSpPr>
          <p:nvPr/>
        </p:nvSpPr>
        <p:spPr bwMode="auto">
          <a:xfrm>
            <a:off x="6832599" y="914400"/>
            <a:ext cx="50276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0"/>
              </a:spcBef>
              <a:spcAft>
                <a:spcPct val="0"/>
              </a:spcAft>
              <a:defRPr/>
            </a:pP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The Institute for Scientific Information (ISI)</a:t>
            </a:r>
            <a:endParaRPr lang="ar-SA"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defTabSz="914400" fontAlgn="base">
              <a:spcBef>
                <a:spcPct val="0"/>
              </a:spcBef>
              <a:spcAft>
                <a:spcPct val="0"/>
              </a:spcAft>
              <a:defRPr/>
            </a:pPr>
            <a:r>
              <a:rPr lang="ar-SA" sz="36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معهد المعلومات العلمي</a:t>
            </a:r>
            <a:endParaRPr lang="en-US" sz="36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9" name="Rectangle 10"/>
          <p:cNvSpPr>
            <a:spLocks noChangeArrowheads="1"/>
          </p:cNvSpPr>
          <p:nvPr/>
        </p:nvSpPr>
        <p:spPr bwMode="auto">
          <a:xfrm>
            <a:off x="2665412" y="3567448"/>
            <a:ext cx="91948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just" defTabSz="914400" rtl="1" fontAlgn="base">
              <a:spcBef>
                <a:spcPct val="0"/>
              </a:spcBef>
              <a:spcAft>
                <a:spcPct val="0"/>
              </a:spcAft>
              <a:buFont typeface="Wingdings" panose="05000000000000000000" pitchFamily="2" charset="2"/>
              <a:buChar char="Ø"/>
            </a:pPr>
            <a:r>
              <a:rPr lang="en-US" sz="2800" dirty="0" smtClean="0">
                <a:solidFill>
                  <a:srgbClr val="000000"/>
                </a:solidFill>
                <a:latin typeface="Times New Roman" panose="02020603050405020304" pitchFamily="18" charset="0"/>
                <a:cs typeface="Times New Roman" panose="02020603050405020304" pitchFamily="18" charset="0"/>
              </a:rPr>
              <a:t>ISI</a:t>
            </a:r>
            <a:r>
              <a:rPr lang="ar-SA" sz="2800" dirty="0" smtClean="0">
                <a:solidFill>
                  <a:srgbClr val="000099"/>
                </a:solidFill>
                <a:latin typeface="Times New Roman" panose="02020603050405020304" pitchFamily="18" charset="0"/>
                <a:cs typeface="Times New Roman" panose="02020603050405020304" pitchFamily="18" charset="0"/>
              </a:rPr>
              <a:t> إكتسبَ مِن قِبل تومسن العلمية والرعاية في سنة </a:t>
            </a:r>
            <a:r>
              <a:rPr lang="ar-SA" sz="2800" dirty="0" smtClean="0">
                <a:solidFill>
                  <a:srgbClr val="9E0000"/>
                </a:solidFill>
                <a:latin typeface="Times New Roman" panose="02020603050405020304" pitchFamily="18" charset="0"/>
                <a:cs typeface="Times New Roman" panose="02020603050405020304" pitchFamily="18" charset="0"/>
              </a:rPr>
              <a:t>1992</a:t>
            </a:r>
            <a:r>
              <a:rPr lang="en-US" sz="2800" dirty="0" smtClean="0">
                <a:solidFill>
                  <a:srgbClr val="000099"/>
                </a:solidFill>
                <a:latin typeface="Times New Roman" panose="02020603050405020304" pitchFamily="18" charset="0"/>
                <a:cs typeface="Times New Roman" panose="02020603050405020304" pitchFamily="18" charset="0"/>
              </a:rPr>
              <a:t>.</a:t>
            </a:r>
          </a:p>
          <a:p>
            <a:pPr algn="just" defTabSz="914400" rtl="1" fontAlgn="base">
              <a:spcBef>
                <a:spcPct val="0"/>
              </a:spcBef>
              <a:spcAft>
                <a:spcPct val="0"/>
              </a:spcAft>
              <a:buFont typeface="Wingdings" panose="05000000000000000000" pitchFamily="2" charset="2"/>
              <a:buChar char="Ø"/>
            </a:pPr>
            <a:r>
              <a:rPr lang="en-US" sz="2800" dirty="0" smtClean="0">
                <a:solidFill>
                  <a:srgbClr val="000000"/>
                </a:solidFill>
                <a:latin typeface="Times New Roman" panose="02020603050405020304" pitchFamily="18" charset="0"/>
                <a:cs typeface="Times New Roman" panose="02020603050405020304" pitchFamily="18" charset="0"/>
              </a:rPr>
              <a:t>ISI</a:t>
            </a:r>
            <a:r>
              <a:rPr lang="en-US" sz="2800" dirty="0" smtClean="0">
                <a:solidFill>
                  <a:srgbClr val="000099"/>
                </a:solidFill>
                <a:latin typeface="Times New Roman" panose="02020603050405020304" pitchFamily="18" charset="0"/>
                <a:cs typeface="Times New Roman" panose="02020603050405020304" pitchFamily="18" charset="0"/>
              </a:rPr>
              <a:t> </a:t>
            </a:r>
            <a:r>
              <a:rPr lang="ar-SA" sz="2800" dirty="0" smtClean="0">
                <a:solidFill>
                  <a:srgbClr val="000099"/>
                </a:solidFill>
                <a:latin typeface="Times New Roman" panose="02020603050405020304" pitchFamily="18" charset="0"/>
                <a:cs typeface="Times New Roman" panose="02020603050405020304" pitchFamily="18" charset="0"/>
              </a:rPr>
              <a:t> الآن هو جزءُ من عملِ رويترِ تومسن</a:t>
            </a:r>
            <a:r>
              <a:rPr lang="en-US" sz="2800" dirty="0" smtClean="0">
                <a:solidFill>
                  <a:srgbClr val="000099"/>
                </a:solidFill>
                <a:latin typeface="Times New Roman" panose="02020603050405020304" pitchFamily="18" charset="0"/>
                <a:cs typeface="Times New Roman" panose="02020603050405020304" pitchFamily="18" charset="0"/>
              </a:rPr>
              <a:t>.</a:t>
            </a:r>
          </a:p>
          <a:p>
            <a:pPr algn="just" defTabSz="914400" rtl="1" fontAlgn="base">
              <a:spcBef>
                <a:spcPct val="0"/>
              </a:spcBef>
              <a:spcAft>
                <a:spcPct val="0"/>
              </a:spcAft>
              <a:buFont typeface="Wingdings" panose="05000000000000000000" pitchFamily="2" charset="2"/>
              <a:buChar char="Ø"/>
            </a:pPr>
            <a:r>
              <a:rPr lang="en-US" sz="2800" dirty="0" smtClean="0">
                <a:solidFill>
                  <a:srgbClr val="000000"/>
                </a:solidFill>
                <a:latin typeface="Times New Roman" panose="02020603050405020304" pitchFamily="18" charset="0"/>
                <a:cs typeface="Times New Roman" panose="02020603050405020304" pitchFamily="18" charset="0"/>
              </a:rPr>
              <a:t>ISI</a:t>
            </a:r>
            <a:r>
              <a:rPr lang="en-US" sz="2800" dirty="0" smtClean="0">
                <a:solidFill>
                  <a:srgbClr val="000099"/>
                </a:solidFill>
                <a:latin typeface="Times New Roman" panose="02020603050405020304" pitchFamily="18" charset="0"/>
                <a:cs typeface="Times New Roman" panose="02020603050405020304" pitchFamily="18" charset="0"/>
              </a:rPr>
              <a:t> </a:t>
            </a:r>
            <a:r>
              <a:rPr lang="ar-SA" sz="2800" dirty="0" smtClean="0">
                <a:solidFill>
                  <a:srgbClr val="000099"/>
                </a:solidFill>
                <a:latin typeface="Times New Roman" panose="02020603050405020304" pitchFamily="18" charset="0"/>
                <a:cs typeface="Times New Roman" panose="02020603050405020304" pitchFamily="18" charset="0"/>
              </a:rPr>
              <a:t> يعَرضَ</a:t>
            </a:r>
            <a:r>
              <a:rPr lang="en-US" sz="2800" dirty="0" smtClean="0">
                <a:solidFill>
                  <a:srgbClr val="000099"/>
                </a:solidFill>
                <a:latin typeface="Times New Roman" panose="02020603050405020304" pitchFamily="18" charset="0"/>
                <a:cs typeface="Times New Roman" panose="02020603050405020304" pitchFamily="18" charset="0"/>
              </a:rPr>
              <a:t> </a:t>
            </a:r>
            <a:r>
              <a:rPr lang="ar-SA" sz="2800" dirty="0" smtClean="0">
                <a:solidFill>
                  <a:srgbClr val="000099"/>
                </a:solidFill>
                <a:latin typeface="Times New Roman" panose="02020603050405020304" pitchFamily="18" charset="0"/>
                <a:cs typeface="Times New Roman" panose="02020603050405020304" pitchFamily="18" charset="0"/>
              </a:rPr>
              <a:t>خدمات قاعدةِ بيانات متكاملة</a:t>
            </a:r>
            <a:r>
              <a:rPr lang="en-US" sz="2800" dirty="0" smtClean="0">
                <a:solidFill>
                  <a:srgbClr val="000099"/>
                </a:solidFill>
                <a:latin typeface="Times New Roman" panose="02020603050405020304" pitchFamily="18" charset="0"/>
                <a:cs typeface="Times New Roman" panose="02020603050405020304" pitchFamily="18" charset="0"/>
              </a:rPr>
              <a:t>.</a:t>
            </a:r>
          </a:p>
          <a:p>
            <a:pPr algn="just" defTabSz="914400" rtl="1" fontAlgn="base">
              <a:spcBef>
                <a:spcPct val="0"/>
              </a:spcBef>
              <a:spcAft>
                <a:spcPct val="0"/>
              </a:spcAft>
              <a:buFont typeface="Wingdings" panose="05000000000000000000" pitchFamily="2" charset="2"/>
              <a:buChar char="Ø"/>
            </a:pPr>
            <a:r>
              <a:rPr lang="ar-SA" sz="2800" dirty="0" smtClean="0">
                <a:solidFill>
                  <a:srgbClr val="000099"/>
                </a:solidFill>
                <a:latin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cs typeface="Times New Roman" panose="02020603050405020304" pitchFamily="18" charset="0"/>
              </a:rPr>
              <a:t>ISI</a:t>
            </a:r>
            <a:r>
              <a:rPr lang="ar-SA" sz="2800" dirty="0" smtClean="0">
                <a:solidFill>
                  <a:srgbClr val="000099"/>
                </a:solidFill>
                <a:latin typeface="Times New Roman" panose="02020603050405020304" pitchFamily="18" charset="0"/>
                <a:cs typeface="Times New Roman" panose="02020603050405020304" pitchFamily="18" charset="0"/>
              </a:rPr>
              <a:t> يَحفظ قواعدَ بيانات الإستشهاد التي تَغطّي آلافَ المجلاتِ الأكاديميةِ، </a:t>
            </a:r>
            <a:r>
              <a:rPr lang="ar-SA" dirty="0" smtClean="0">
                <a:solidFill>
                  <a:srgbClr val="000099"/>
                </a:solidFill>
                <a:latin typeface="Times New Roman" panose="02020603050405020304" pitchFamily="18" charset="0"/>
                <a:cs typeface="Times New Roman" panose="02020603050405020304" pitchFamily="18" charset="0"/>
              </a:rPr>
              <a:t>وضْمان</a:t>
            </a:r>
            <a:r>
              <a:rPr lang="en-US" dirty="0" smtClean="0">
                <a:solidFill>
                  <a:srgbClr val="000099"/>
                </a:solidFill>
                <a:latin typeface="Times New Roman" panose="02020603050405020304" pitchFamily="18" charset="0"/>
                <a:cs typeface="Times New Roman" panose="02020603050405020304" pitchFamily="18" charset="0"/>
              </a:rPr>
              <a:t> </a:t>
            </a:r>
            <a:r>
              <a:rPr lang="ar-SA" dirty="0" smtClean="0">
                <a:solidFill>
                  <a:srgbClr val="000099"/>
                </a:solidFill>
                <a:latin typeface="Times New Roman" panose="02020603050405020304" pitchFamily="18" charset="0"/>
                <a:cs typeface="Times New Roman" panose="02020603050405020304" pitchFamily="18" charset="0"/>
              </a:rPr>
              <a:t>إستمرار خدمةِ الفَهْرَسَه القديمةِ أساسهاِ </a:t>
            </a:r>
            <a:r>
              <a:rPr lang="en-US" dirty="0" smtClean="0">
                <a:solidFill>
                  <a:srgbClr val="9E0000"/>
                </a:solidFill>
                <a:latin typeface="Times New Roman" panose="02020603050405020304" pitchFamily="18" charset="0"/>
                <a:cs typeface="Times New Roman" panose="02020603050405020304" pitchFamily="18" charset="0"/>
              </a:rPr>
              <a:t>SCI</a:t>
            </a:r>
            <a:r>
              <a:rPr lang="ar-SA" dirty="0" smtClean="0">
                <a:solidFill>
                  <a:srgbClr val="000099"/>
                </a:solidFill>
                <a:latin typeface="Times New Roman" panose="02020603050405020304" pitchFamily="18" charset="0"/>
                <a:cs typeface="Times New Roman" panose="02020603050405020304" pitchFamily="18" charset="0"/>
              </a:rPr>
              <a:t> بالإضافة إلى</a:t>
            </a:r>
            <a:r>
              <a:rPr lang="en-US" dirty="0" smtClean="0">
                <a:solidFill>
                  <a:srgbClr val="000099"/>
                </a:solidFill>
                <a:latin typeface="Times New Roman" panose="02020603050405020304" pitchFamily="18" charset="0"/>
                <a:cs typeface="Times New Roman" panose="02020603050405020304" pitchFamily="18" charset="0"/>
              </a:rPr>
              <a:t> </a:t>
            </a:r>
            <a:r>
              <a:rPr lang="en-US" dirty="0" smtClean="0">
                <a:solidFill>
                  <a:srgbClr val="9E0000"/>
                </a:solidFill>
                <a:latin typeface="Times New Roman" panose="02020603050405020304" pitchFamily="18" charset="0"/>
                <a:cs typeface="Times New Roman" panose="02020603050405020304" pitchFamily="18" charset="0"/>
              </a:rPr>
              <a:t>SSCI</a:t>
            </a:r>
            <a:r>
              <a:rPr lang="en-US" dirty="0" smtClean="0">
                <a:solidFill>
                  <a:srgbClr val="000099"/>
                </a:solidFill>
                <a:latin typeface="Times New Roman" panose="02020603050405020304" pitchFamily="18" charset="0"/>
                <a:cs typeface="Times New Roman" panose="02020603050405020304" pitchFamily="18" charset="0"/>
              </a:rPr>
              <a:t>، </a:t>
            </a:r>
            <a:r>
              <a:rPr lang="ar-SA" dirty="0" smtClean="0">
                <a:solidFill>
                  <a:srgbClr val="000099"/>
                </a:solidFill>
                <a:latin typeface="Times New Roman" panose="02020603050405020304" pitchFamily="18" charset="0"/>
                <a:cs typeface="Times New Roman" panose="02020603050405020304" pitchFamily="18" charset="0"/>
              </a:rPr>
              <a:t>و</a:t>
            </a:r>
            <a:r>
              <a:rPr lang="en-US" dirty="0" smtClean="0">
                <a:solidFill>
                  <a:srgbClr val="9E0000"/>
                </a:solidFill>
                <a:latin typeface="Times New Roman" panose="02020603050405020304" pitchFamily="18" charset="0"/>
                <a:cs typeface="Times New Roman" panose="02020603050405020304" pitchFamily="18" charset="0"/>
              </a:rPr>
              <a:t>AHCI</a:t>
            </a:r>
          </a:p>
          <a:p>
            <a:pPr algn="just" defTabSz="914400" rtl="1" fontAlgn="base">
              <a:spcBef>
                <a:spcPct val="0"/>
              </a:spcBef>
              <a:spcAft>
                <a:spcPct val="0"/>
              </a:spcAft>
              <a:buFont typeface="Wingdings" panose="05000000000000000000" pitchFamily="2" charset="2"/>
              <a:buChar char="Ø"/>
            </a:pPr>
            <a:r>
              <a:rPr lang="en-US" sz="2800" dirty="0" smtClean="0">
                <a:solidFill>
                  <a:srgbClr val="000000"/>
                </a:solidFill>
                <a:latin typeface="Times New Roman" panose="02020603050405020304" pitchFamily="18" charset="0"/>
                <a:cs typeface="Times New Roman" panose="02020603050405020304" pitchFamily="18" charset="0"/>
              </a:rPr>
              <a:t>ISI</a:t>
            </a:r>
            <a:r>
              <a:rPr lang="ar-SA" sz="2800" dirty="0" smtClean="0">
                <a:solidFill>
                  <a:srgbClr val="000099"/>
                </a:solidFill>
                <a:latin typeface="Times New Roman" panose="02020603050405020304" pitchFamily="18" charset="0"/>
                <a:cs typeface="Times New Roman" panose="02020603050405020304" pitchFamily="18" charset="0"/>
              </a:rPr>
              <a:t> يَنْشرُ</a:t>
            </a:r>
            <a:r>
              <a:rPr lang="en-US" sz="2800" dirty="0" smtClean="0">
                <a:solidFill>
                  <a:srgbClr val="000099"/>
                </a:solidFill>
                <a:latin typeface="Times New Roman" panose="02020603050405020304" pitchFamily="18" charset="0"/>
                <a:cs typeface="Times New Roman" panose="02020603050405020304" pitchFamily="18" charset="0"/>
              </a:rPr>
              <a:t> (</a:t>
            </a:r>
            <a:r>
              <a:rPr lang="en-US" sz="2800" dirty="0" smtClean="0">
                <a:solidFill>
                  <a:srgbClr val="9E0000"/>
                </a:solidFill>
                <a:latin typeface="Times New Roman" panose="02020603050405020304" pitchFamily="18" charset="0"/>
                <a:cs typeface="Times New Roman" panose="02020603050405020304" pitchFamily="18" charset="0"/>
              </a:rPr>
              <a:t>JCR</a:t>
            </a:r>
            <a:r>
              <a:rPr lang="en-US" sz="2800" dirty="0" smtClean="0">
                <a:solidFill>
                  <a:srgbClr val="000099"/>
                </a:solidFill>
                <a:latin typeface="Times New Roman" panose="02020603050405020304" pitchFamily="18" charset="0"/>
                <a:cs typeface="Times New Roman" panose="02020603050405020304" pitchFamily="18" charset="0"/>
              </a:rPr>
              <a:t>) </a:t>
            </a:r>
            <a:r>
              <a:rPr lang="ar-SA" sz="2800" dirty="0" smtClean="0">
                <a:solidFill>
                  <a:srgbClr val="000099"/>
                </a:solidFill>
                <a:latin typeface="Times New Roman" panose="02020603050405020304" pitchFamily="18" charset="0"/>
                <a:cs typeface="Times New Roman" panose="02020603050405020304" pitchFamily="18" charset="0"/>
              </a:rPr>
              <a:t>السنوي</a:t>
            </a:r>
            <a:r>
              <a:rPr lang="en-US" sz="2800" dirty="0" smtClean="0">
                <a:solidFill>
                  <a:srgbClr val="000099"/>
                </a:solidFill>
                <a:latin typeface="Times New Roman" panose="02020603050405020304" pitchFamily="18" charset="0"/>
                <a:cs typeface="Times New Roman" panose="02020603050405020304" pitchFamily="18" charset="0"/>
              </a:rPr>
              <a:t> </a:t>
            </a:r>
            <a:r>
              <a:rPr lang="ar-SA" sz="2800" dirty="0" smtClean="0">
                <a:solidFill>
                  <a:srgbClr val="000099"/>
                </a:solidFill>
                <a:latin typeface="Times New Roman" panose="02020603050405020304" pitchFamily="18" charset="0"/>
                <a:cs typeface="Times New Roman" panose="02020603050405020304" pitchFamily="18" charset="0"/>
              </a:rPr>
              <a:t>الذي يُدرجُ فيه </a:t>
            </a:r>
            <a:r>
              <a:rPr lang="en-US" sz="2800" dirty="0" smtClean="0">
                <a:solidFill>
                  <a:srgbClr val="9E0000"/>
                </a:solidFill>
                <a:latin typeface="Times New Roman" panose="02020603050405020304" pitchFamily="18" charset="0"/>
                <a:cs typeface="Times New Roman" panose="02020603050405020304" pitchFamily="18" charset="0"/>
              </a:rPr>
              <a:t>IF</a:t>
            </a:r>
            <a:r>
              <a:rPr lang="ar-SA" sz="2800" dirty="0" smtClean="0">
                <a:solidFill>
                  <a:srgbClr val="000099"/>
                </a:solidFill>
                <a:latin typeface="Times New Roman" panose="02020603050405020304" pitchFamily="18" charset="0"/>
                <a:cs typeface="Times New Roman" panose="02020603050405020304" pitchFamily="18" charset="0"/>
              </a:rPr>
              <a:t> لكُلّ المجلاتِ</a:t>
            </a:r>
            <a:r>
              <a:rPr lang="en-US" sz="2800" dirty="0" smtClean="0">
                <a:solidFill>
                  <a:srgbClr val="000099"/>
                </a:solidFill>
                <a:latin typeface="Times New Roman" panose="02020603050405020304" pitchFamily="18" charset="0"/>
                <a:cs typeface="Times New Roman" panose="02020603050405020304" pitchFamily="18" charset="0"/>
              </a:rPr>
              <a:t>.</a:t>
            </a:r>
          </a:p>
          <a:p>
            <a:pPr algn="just" defTabSz="914400" rtl="1" fontAlgn="base">
              <a:spcBef>
                <a:spcPct val="0"/>
              </a:spcBef>
              <a:spcAft>
                <a:spcPct val="0"/>
              </a:spcAft>
              <a:buFont typeface="Wingdings" panose="05000000000000000000" pitchFamily="2" charset="2"/>
              <a:buChar char="Ø"/>
            </a:pPr>
            <a:r>
              <a:rPr lang="en-US" sz="2800" dirty="0" smtClean="0">
                <a:solidFill>
                  <a:srgbClr val="000000"/>
                </a:solidFill>
                <a:latin typeface="Times New Roman" panose="02020603050405020304" pitchFamily="18" charset="0"/>
                <a:cs typeface="Times New Roman" panose="02020603050405020304" pitchFamily="18" charset="0"/>
              </a:rPr>
              <a:t>ISI</a:t>
            </a:r>
            <a:r>
              <a:rPr lang="en-US" sz="2800" dirty="0" smtClean="0">
                <a:solidFill>
                  <a:prstClr val="black"/>
                </a:solidFill>
                <a:latin typeface="Times New Roman" panose="02020603050405020304" pitchFamily="18" charset="0"/>
                <a:cs typeface="Times New Roman" panose="02020603050405020304" pitchFamily="18" charset="0"/>
              </a:rPr>
              <a:t> </a:t>
            </a:r>
            <a:r>
              <a:rPr lang="ar-SA" sz="2800" dirty="0" smtClean="0">
                <a:solidFill>
                  <a:prstClr val="black"/>
                </a:solidFill>
                <a:latin typeface="Times New Roman" panose="02020603050405020304" pitchFamily="18" charset="0"/>
                <a:cs typeface="Times New Roman" panose="02020603050405020304" pitchFamily="18" charset="0"/>
              </a:rPr>
              <a:t> </a:t>
            </a:r>
            <a:r>
              <a:rPr lang="ar-SA" sz="2800" dirty="0" smtClean="0">
                <a:solidFill>
                  <a:srgbClr val="000099"/>
                </a:solidFill>
                <a:latin typeface="Times New Roman" panose="02020603050405020304" pitchFamily="18" charset="0"/>
                <a:cs typeface="Times New Roman" panose="02020603050405020304" pitchFamily="18" charset="0"/>
              </a:rPr>
              <a:t>يَنْشرُ</a:t>
            </a:r>
            <a:r>
              <a:rPr lang="en-US" sz="2800" dirty="0" smtClean="0">
                <a:solidFill>
                  <a:prstClr val="black"/>
                </a:solidFill>
                <a:latin typeface="Times New Roman" panose="02020603050405020304" pitchFamily="18" charset="0"/>
                <a:cs typeface="Times New Roman" panose="02020603050405020304" pitchFamily="18" charset="0"/>
              </a:rPr>
              <a:t> </a:t>
            </a:r>
            <a:r>
              <a:rPr lang="ar-SA" sz="2800" dirty="0" smtClean="0">
                <a:solidFill>
                  <a:srgbClr val="000099"/>
                </a:solidFill>
                <a:latin typeface="Times New Roman" panose="02020603050405020304" pitchFamily="18" charset="0"/>
                <a:cs typeface="Times New Roman" panose="02020603050405020304" pitchFamily="18" charset="0"/>
              </a:rPr>
              <a:t>قائمة لأكثر مِنْ </a:t>
            </a:r>
            <a:r>
              <a:rPr lang="ar-SA" sz="2800" dirty="0" smtClean="0">
                <a:solidFill>
                  <a:srgbClr val="9E0000"/>
                </a:solidFill>
                <a:latin typeface="Times New Roman" panose="02020603050405020304" pitchFamily="18" charset="0"/>
                <a:cs typeface="Times New Roman" panose="02020603050405020304" pitchFamily="18" charset="0"/>
              </a:rPr>
              <a:t>14,000</a:t>
            </a:r>
            <a:r>
              <a:rPr lang="ar-SA" sz="2800" dirty="0" smtClean="0">
                <a:solidFill>
                  <a:srgbClr val="000099"/>
                </a:solidFill>
                <a:latin typeface="Times New Roman" panose="02020603050405020304" pitchFamily="18" charset="0"/>
                <a:cs typeface="Times New Roman" panose="02020603050405020304" pitchFamily="18" charset="0"/>
              </a:rPr>
              <a:t> مجلةِ</a:t>
            </a:r>
            <a:r>
              <a:rPr lang="en-US" sz="2800" dirty="0" smtClean="0">
                <a:solidFill>
                  <a:srgbClr val="000099"/>
                </a:solidFill>
                <a:latin typeface="Times New Roman" panose="02020603050405020304" pitchFamily="18" charset="0"/>
                <a:cs typeface="Times New Roman" panose="02020603050405020304" pitchFamily="18" charset="0"/>
              </a:rPr>
              <a:t> </a:t>
            </a:r>
            <a:r>
              <a:rPr lang="ar-SA" sz="2800" dirty="0" smtClean="0">
                <a:solidFill>
                  <a:srgbClr val="000099"/>
                </a:solidFill>
                <a:latin typeface="Times New Roman" panose="02020603050405020304" pitchFamily="18" charset="0"/>
                <a:cs typeface="Times New Roman" panose="02020603050405020304" pitchFamily="18" charset="0"/>
              </a:rPr>
              <a:t>في أكثر من </a:t>
            </a:r>
            <a:r>
              <a:rPr lang="ar-SA" sz="2800" dirty="0" smtClean="0">
                <a:solidFill>
                  <a:srgbClr val="9E0000"/>
                </a:solidFill>
                <a:latin typeface="Times New Roman" panose="02020603050405020304" pitchFamily="18" charset="0"/>
                <a:cs typeface="Times New Roman" panose="02020603050405020304" pitchFamily="18" charset="0"/>
              </a:rPr>
              <a:t>60</a:t>
            </a:r>
            <a:r>
              <a:rPr lang="ar-SA" sz="2800" dirty="0" smtClean="0">
                <a:solidFill>
                  <a:srgbClr val="000099"/>
                </a:solidFill>
                <a:latin typeface="Times New Roman" panose="02020603050405020304" pitchFamily="18" charset="0"/>
                <a:cs typeface="Times New Roman" panose="02020603050405020304" pitchFamily="18" charset="0"/>
              </a:rPr>
              <a:t> دولة.</a:t>
            </a:r>
            <a:endParaRPr lang="en-US" sz="2800" dirty="0" smtClean="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275012" y="502075"/>
            <a:ext cx="4953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r>
              <a:rPr lang="en-US" sz="4000" dirty="0" smtClean="0">
                <a:solidFill>
                  <a:srgbClr val="9E0000"/>
                </a:solidFill>
                <a:latin typeface="Times New Roman" panose="02020603050405020304" pitchFamily="18" charset="0"/>
              </a:rPr>
              <a:t>Impact Factor (IF)</a:t>
            </a:r>
          </a:p>
          <a:p>
            <a:pPr algn="ctr" defTabSz="914400" fontAlgn="base">
              <a:spcBef>
                <a:spcPct val="0"/>
              </a:spcBef>
              <a:spcAft>
                <a:spcPct val="0"/>
              </a:spcAft>
            </a:pPr>
            <a:r>
              <a:rPr lang="ar-SA" sz="4000" dirty="0" smtClean="0">
                <a:solidFill>
                  <a:srgbClr val="9E0000"/>
                </a:solidFill>
                <a:latin typeface="Times New Roman" panose="02020603050405020304" pitchFamily="18" charset="0"/>
                <a:cs typeface="Times New Roman" panose="02020603050405020304" pitchFamily="18" charset="0"/>
              </a:rPr>
              <a:t>عامــل التــأثيـــر</a:t>
            </a:r>
            <a:r>
              <a:rPr lang="en-US" sz="4000" b="0" i="1" dirty="0" smtClean="0">
                <a:solidFill>
                  <a:srgbClr val="9E0000"/>
                </a:solidFill>
                <a:latin typeface="Times New Roman" panose="02020603050405020304" pitchFamily="18" charset="0"/>
              </a:rPr>
              <a:t> </a:t>
            </a:r>
          </a:p>
        </p:txBody>
      </p:sp>
      <p:sp>
        <p:nvSpPr>
          <p:cNvPr id="6" name="Rectangle 11"/>
          <p:cNvSpPr>
            <a:spLocks noChangeArrowheads="1"/>
          </p:cNvSpPr>
          <p:nvPr/>
        </p:nvSpPr>
        <p:spPr bwMode="auto">
          <a:xfrm>
            <a:off x="1789112" y="3352800"/>
            <a:ext cx="9372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just" defTabSz="914400" rtl="1" fontAlgn="base">
              <a:spcBef>
                <a:spcPct val="0"/>
              </a:spcBef>
              <a:spcAft>
                <a:spcPct val="0"/>
              </a:spcAft>
              <a:buFont typeface="Wingdings" panose="05000000000000000000" pitchFamily="2" charset="2"/>
              <a:buChar char="v"/>
            </a:pPr>
            <a:r>
              <a:rPr lang="en-US" dirty="0" smtClean="0">
                <a:solidFill>
                  <a:srgbClr val="000000"/>
                </a:solidFill>
                <a:latin typeface="Times New Roman" panose="02020603050405020304" pitchFamily="18" charset="0"/>
                <a:cs typeface="Times New Roman" panose="02020603050405020304" pitchFamily="18" charset="0"/>
              </a:rPr>
              <a:t>IF</a:t>
            </a:r>
            <a:r>
              <a:rPr lang="ar-SA" b="0" dirty="0" smtClean="0">
                <a:solidFill>
                  <a:srgbClr val="000000"/>
                </a:solidFill>
                <a:latin typeface="Times New Roman" panose="02020603050405020304" pitchFamily="18" charset="0"/>
                <a:cs typeface="Times New Roman" panose="02020603050405020304" pitchFamily="18" charset="0"/>
              </a:rPr>
              <a:t> </a:t>
            </a:r>
            <a:r>
              <a:rPr lang="ar-SA" dirty="0" smtClean="0">
                <a:solidFill>
                  <a:srgbClr val="000000"/>
                </a:solidFill>
                <a:latin typeface="Times New Roman" panose="02020603050405020304" pitchFamily="18" charset="0"/>
                <a:cs typeface="Times New Roman" panose="02020603050405020304" pitchFamily="18" charset="0"/>
              </a:rPr>
              <a:t>إبتكرَ مِن قِبل كارفيلد، مؤسس</a:t>
            </a:r>
            <a:r>
              <a:rPr lang="en-US" dirty="0" smtClean="0">
                <a:solidFill>
                  <a:srgbClr val="000000"/>
                </a:solidFill>
                <a:latin typeface="Times New Roman" panose="02020603050405020304" pitchFamily="18" charset="0"/>
                <a:cs typeface="Times New Roman" panose="02020603050405020304" pitchFamily="18" charset="0"/>
              </a:rPr>
              <a:t> ISI </a:t>
            </a:r>
          </a:p>
          <a:p>
            <a:pPr algn="just" defTabSz="914400" rtl="1" fontAlgn="base">
              <a:spcBef>
                <a:spcPct val="0"/>
              </a:spcBef>
              <a:spcAft>
                <a:spcPct val="0"/>
              </a:spcAft>
              <a:buFont typeface="Wingdings" panose="05000000000000000000" pitchFamily="2" charset="2"/>
              <a:buChar char="v"/>
            </a:pPr>
            <a:r>
              <a:rPr lang="en-US" dirty="0" smtClean="0">
                <a:solidFill>
                  <a:srgbClr val="000000"/>
                </a:solidFill>
                <a:latin typeface="Times New Roman" panose="02020603050405020304" pitchFamily="18" charset="0"/>
                <a:cs typeface="Times New Roman" panose="02020603050405020304" pitchFamily="18" charset="0"/>
              </a:rPr>
              <a:t> IF</a:t>
            </a:r>
            <a:r>
              <a:rPr lang="ar-SA" dirty="0" smtClean="0">
                <a:solidFill>
                  <a:srgbClr val="000000"/>
                </a:solidFill>
                <a:latin typeface="Times New Roman" panose="02020603050405020304" pitchFamily="18" charset="0"/>
                <a:cs typeface="Times New Roman" panose="02020603050405020304" pitchFamily="18" charset="0"/>
              </a:rPr>
              <a:t>يَحْسبُ سَنوياً لتلك المجلاتِ التي فَهرَست في</a:t>
            </a:r>
            <a:r>
              <a:rPr lang="en-US" dirty="0" smtClean="0">
                <a:solidFill>
                  <a:srgbClr val="000000"/>
                </a:solidFill>
                <a:latin typeface="Times New Roman" panose="02020603050405020304" pitchFamily="18" charset="0"/>
                <a:cs typeface="Times New Roman" panose="02020603050405020304" pitchFamily="18" charset="0"/>
              </a:rPr>
              <a:t> JCR </a:t>
            </a:r>
          </a:p>
          <a:p>
            <a:pPr algn="r" defTabSz="914400" rtl="1" fontAlgn="base">
              <a:spcBef>
                <a:spcPct val="0"/>
              </a:spcBef>
              <a:spcAft>
                <a:spcPct val="0"/>
              </a:spcAft>
              <a:buFont typeface="Wingdings" panose="05000000000000000000" pitchFamily="2" charset="2"/>
              <a:buChar char="v"/>
            </a:pPr>
            <a:r>
              <a:rPr lang="en-US" dirty="0" smtClean="0">
                <a:solidFill>
                  <a:srgbClr val="000000"/>
                </a:solidFill>
                <a:latin typeface="Times New Roman" panose="02020603050405020304" pitchFamily="18" charset="0"/>
                <a:cs typeface="Times New Roman" panose="02020603050405020304" pitchFamily="18" charset="0"/>
              </a:rPr>
              <a:t> IF </a:t>
            </a:r>
            <a:r>
              <a:rPr lang="en-US" dirty="0" err="1" smtClean="0">
                <a:solidFill>
                  <a:srgbClr val="000000"/>
                </a:solidFill>
                <a:latin typeface="Times New Roman" panose="02020603050405020304" pitchFamily="18" charset="0"/>
                <a:cs typeface="Times New Roman" panose="02020603050405020304" pitchFamily="18" charset="0"/>
              </a:rPr>
              <a:t>يتضمن</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فقط</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المجلات</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التي</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تفهرس</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ضمن</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ثومسن</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رويترز</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العلمي</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وهذا</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يحدث</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سنويا</a:t>
            </a:r>
            <a:r>
              <a:rPr lang="en-US" dirty="0" smtClean="0">
                <a:solidFill>
                  <a:srgbClr val="000000"/>
                </a:solidFill>
                <a:latin typeface="Times New Roman" panose="02020603050405020304" pitchFamily="18" charset="0"/>
                <a:cs typeface="Times New Roman" panose="02020603050405020304" pitchFamily="18" charset="0"/>
              </a:rPr>
              <a:t>.</a:t>
            </a:r>
            <a:endParaRPr lang="ar-SA" dirty="0" smtClean="0">
              <a:solidFill>
                <a:srgbClr val="000000"/>
              </a:solidFill>
              <a:latin typeface="Times New Roman" panose="02020603050405020304" pitchFamily="18" charset="0"/>
              <a:cs typeface="Times New Roman" panose="02020603050405020304" pitchFamily="18" charset="0"/>
            </a:endParaRPr>
          </a:p>
          <a:p>
            <a:pPr algn="r" defTabSz="914400" rtl="1" fontAlgn="base">
              <a:spcBef>
                <a:spcPct val="0"/>
              </a:spcBef>
              <a:spcAft>
                <a:spcPct val="0"/>
              </a:spcAft>
              <a:buFont typeface="Wingdings" panose="05000000000000000000" pitchFamily="2" charset="2"/>
              <a:buChar char="v"/>
            </a:pPr>
            <a:r>
              <a:rPr lang="ar-SA" dirty="0" smtClean="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IF</a:t>
            </a:r>
            <a:r>
              <a:rPr lang="ar-SA" dirty="0" smtClean="0">
                <a:solidFill>
                  <a:srgbClr val="000000"/>
                </a:solidFill>
                <a:latin typeface="Times New Roman" panose="02020603050405020304" pitchFamily="18" charset="0"/>
                <a:cs typeface="Times New Roman" panose="02020603050405020304" pitchFamily="18" charset="0"/>
              </a:rPr>
              <a:t> في بَعْض البلدانِ، تمويل حكومي وحتى المؤسسات</a:t>
            </a:r>
            <a:r>
              <a:rPr lang="en-US" dirty="0" smtClean="0">
                <a:solidFill>
                  <a:srgbClr val="000000"/>
                </a:solidFill>
                <a:latin typeface="Times New Roman" panose="02020603050405020304" pitchFamily="18" charset="0"/>
                <a:cs typeface="Times New Roman" panose="02020603050405020304" pitchFamily="18" charset="0"/>
              </a:rPr>
              <a:t>.</a:t>
            </a:r>
          </a:p>
          <a:p>
            <a:pPr algn="r" defTabSz="914400" rtl="1" fontAlgn="base">
              <a:spcBef>
                <a:spcPct val="0"/>
              </a:spcBef>
              <a:spcAft>
                <a:spcPct val="0"/>
              </a:spcAft>
              <a:buFont typeface="Wingdings" panose="05000000000000000000" pitchFamily="2" charset="2"/>
              <a:buChar char="v"/>
            </a:pPr>
            <a:r>
              <a:rPr lang="ar-SA" dirty="0" smtClean="0">
                <a:solidFill>
                  <a:srgbClr val="9E0000"/>
                </a:solidFill>
                <a:latin typeface="Times New Roman" panose="02020603050405020304" pitchFamily="18" charset="0"/>
                <a:cs typeface="Times New Roman" panose="02020603050405020304" pitchFamily="18" charset="0"/>
              </a:rPr>
              <a:t>في إنكلترا</a:t>
            </a:r>
            <a:r>
              <a:rPr lang="ar-SA" dirty="0" smtClean="0">
                <a:solidFill>
                  <a:srgbClr val="000000"/>
                </a:solidFill>
                <a:latin typeface="Times New Roman" panose="02020603050405020304" pitchFamily="18" charset="0"/>
                <a:cs typeface="Times New Roman" panose="02020603050405020304" pitchFamily="18" charset="0"/>
              </a:rPr>
              <a:t>، تعيين اللجانَ بشكل دوري لتقييم مجلات </a:t>
            </a:r>
            <a:r>
              <a:rPr lang="en-US" dirty="0" smtClean="0">
                <a:solidFill>
                  <a:srgbClr val="000000"/>
                </a:solidFill>
                <a:latin typeface="Times New Roman" panose="02020603050405020304" pitchFamily="18" charset="0"/>
                <a:cs typeface="Times New Roman" panose="02020603050405020304" pitchFamily="18" charset="0"/>
              </a:rPr>
              <a:t>IF </a:t>
            </a:r>
            <a:r>
              <a:rPr lang="ar-SA" dirty="0" smtClean="0">
                <a:solidFill>
                  <a:srgbClr val="000000"/>
                </a:solidFill>
                <a:latin typeface="Times New Roman" panose="02020603050405020304" pitchFamily="18" charset="0"/>
                <a:cs typeface="Times New Roman" panose="02020603050405020304" pitchFamily="18" charset="0"/>
              </a:rPr>
              <a:t>.</a:t>
            </a:r>
            <a:endParaRPr lang="en-US" dirty="0" smtClean="0">
              <a:solidFill>
                <a:srgbClr val="000000"/>
              </a:solidFill>
              <a:latin typeface="Times New Roman" panose="02020603050405020304" pitchFamily="18" charset="0"/>
              <a:cs typeface="Times New Roman" panose="02020603050405020304" pitchFamily="18" charset="0"/>
            </a:endParaRPr>
          </a:p>
          <a:p>
            <a:pPr algn="r" defTabSz="914400" rtl="1" fontAlgn="base">
              <a:spcBef>
                <a:spcPct val="0"/>
              </a:spcBef>
              <a:spcAft>
                <a:spcPct val="0"/>
              </a:spcAft>
              <a:buFont typeface="Wingdings" panose="05000000000000000000" pitchFamily="2" charset="2"/>
              <a:buChar char="v"/>
            </a:pPr>
            <a:r>
              <a:rPr lang="ar-SA" dirty="0" smtClean="0">
                <a:solidFill>
                  <a:srgbClr val="9E0000"/>
                </a:solidFill>
                <a:latin typeface="Times New Roman" panose="02020603050405020304" pitchFamily="18" charset="0"/>
                <a:cs typeface="Times New Roman" panose="02020603050405020304" pitchFamily="18" charset="0"/>
              </a:rPr>
              <a:t>القانونِ الإسبانيِ</a:t>
            </a:r>
            <a:r>
              <a:rPr lang="ar-SA" dirty="0" smtClean="0">
                <a:solidFill>
                  <a:srgbClr val="000000"/>
                </a:solidFill>
                <a:latin typeface="Times New Roman" panose="02020603050405020304" pitchFamily="18" charset="0"/>
                <a:cs typeface="Times New Roman" panose="02020603050405020304" pitchFamily="18" charset="0"/>
              </a:rPr>
              <a:t>: الباحثون يكَاْفَئون للنشر في المجلاتِ </a:t>
            </a:r>
            <a:r>
              <a:rPr lang="en-US" dirty="0" smtClean="0">
                <a:solidFill>
                  <a:srgbClr val="000000"/>
                </a:solidFill>
                <a:latin typeface="Times New Roman" panose="02020603050405020304" pitchFamily="18" charset="0"/>
                <a:cs typeface="Times New Roman" panose="02020603050405020304" pitchFamily="18" charset="0"/>
              </a:rPr>
              <a:t> ISI </a:t>
            </a:r>
            <a:r>
              <a:rPr lang="ar-SA" dirty="0" smtClean="0">
                <a:solidFill>
                  <a:srgbClr val="000000"/>
                </a:solidFill>
                <a:latin typeface="Times New Roman" panose="02020603050405020304" pitchFamily="18" charset="0"/>
                <a:cs typeface="Times New Roman" panose="02020603050405020304" pitchFamily="18" charset="0"/>
              </a:rPr>
              <a:t>(الثلث الاعلى).</a:t>
            </a:r>
            <a:endParaRPr lang="en-US" dirty="0" smtClean="0">
              <a:solidFill>
                <a:srgbClr val="000000"/>
              </a:solidFill>
              <a:latin typeface="Times New Roman" panose="02020603050405020304" pitchFamily="18" charset="0"/>
              <a:cs typeface="Times New Roman" panose="02020603050405020304" pitchFamily="18" charset="0"/>
            </a:endParaRPr>
          </a:p>
          <a:p>
            <a:pPr algn="r" defTabSz="914400" rtl="1" fontAlgn="base">
              <a:spcBef>
                <a:spcPct val="0"/>
              </a:spcBef>
              <a:spcAft>
                <a:spcPct val="0"/>
              </a:spcAft>
              <a:buFont typeface="Wingdings" panose="05000000000000000000" pitchFamily="2" charset="2"/>
              <a:buChar char="v"/>
            </a:pPr>
            <a:r>
              <a:rPr lang="ar-SA" dirty="0" smtClean="0">
                <a:solidFill>
                  <a:srgbClr val="9E0000"/>
                </a:solidFill>
                <a:latin typeface="Times New Roman" panose="02020603050405020304" pitchFamily="18" charset="0"/>
                <a:cs typeface="Times New Roman" panose="02020603050405020304" pitchFamily="18" charset="0"/>
              </a:rPr>
              <a:t>في الصين</a:t>
            </a:r>
            <a:r>
              <a:rPr lang="ar-SA" dirty="0" smtClean="0">
                <a:solidFill>
                  <a:srgbClr val="000000"/>
                </a:solidFill>
                <a:latin typeface="Times New Roman" panose="02020603050405020304" pitchFamily="18" charset="0"/>
                <a:cs typeface="Times New Roman" panose="02020603050405020304" pitchFamily="18" charset="0"/>
              </a:rPr>
              <a:t>، يَحْصلُ الباحثون على علاواتِ نقدِية للنشر في مجلاتِ التأثيرِ العاليةِ. وفي بَعْض الكليات، طلاب دراسات العليا يَجِبُ أَنْ يَنْشروا على الأقل مقالتان للحصول على الماجستير و4 للحُصُول على الدكتوراهِ في مجلات </a:t>
            </a:r>
            <a:r>
              <a:rPr lang="en-US" dirty="0" smtClean="0">
                <a:solidFill>
                  <a:srgbClr val="000000"/>
                </a:solidFill>
                <a:latin typeface="Times New Roman" panose="02020603050405020304" pitchFamily="18" charset="0"/>
                <a:cs typeface="Times New Roman" panose="02020603050405020304" pitchFamily="18" charset="0"/>
              </a:rPr>
              <a:t>IF </a:t>
            </a:r>
            <a:r>
              <a:rPr lang="ar-SA" dirty="0" smtClean="0">
                <a:solidFill>
                  <a:srgbClr val="000000"/>
                </a:solidFill>
                <a:latin typeface="Times New Roman" panose="02020603050405020304" pitchFamily="18" charset="0"/>
                <a:cs typeface="Times New Roman" panose="02020603050405020304" pitchFamily="18" charset="0"/>
              </a:rPr>
              <a:t>.</a:t>
            </a:r>
            <a:endParaRPr lang="en-US" dirty="0" smtClean="0">
              <a:solidFill>
                <a:srgbClr val="000000"/>
              </a:solidFill>
              <a:latin typeface="Times New Roman" panose="02020603050405020304" pitchFamily="18" charset="0"/>
              <a:cs typeface="Times New Roman" panose="02020603050405020304" pitchFamily="18" charset="0"/>
            </a:endParaRPr>
          </a:p>
        </p:txBody>
      </p:sp>
      <p:sp>
        <p:nvSpPr>
          <p:cNvPr id="7" name="Rectangle 21"/>
          <p:cNvSpPr>
            <a:spLocks noChangeArrowheads="1"/>
          </p:cNvSpPr>
          <p:nvPr/>
        </p:nvSpPr>
        <p:spPr bwMode="auto">
          <a:xfrm>
            <a:off x="1979612" y="2057400"/>
            <a:ext cx="89916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just" defTabSz="914400" rtl="1" fontAlgn="base">
              <a:spcBef>
                <a:spcPct val="0"/>
              </a:spcBef>
              <a:spcAft>
                <a:spcPct val="0"/>
              </a:spcAft>
              <a:defRPr/>
            </a:pPr>
            <a:r>
              <a:rPr lang="ar-SA" sz="2800" b="1" u="sng"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عامل التأثير</a:t>
            </a:r>
            <a:r>
              <a:rPr lang="ar-SA" sz="2800" b="1" dirty="0">
                <a:solidFill>
                  <a:srgbClr val="000099"/>
                </a:solidFill>
                <a:latin typeface="Times New Roman" panose="02020603050405020304" pitchFamily="18" charset="0"/>
                <a:cs typeface="Times New Roman" panose="02020603050405020304" pitchFamily="18" charset="0"/>
              </a:rPr>
              <a:t>:</a:t>
            </a:r>
            <a:r>
              <a:rPr lang="ar-SA" sz="2800" dirty="0">
                <a:solidFill>
                  <a:srgbClr val="000099"/>
                </a:solidFill>
                <a:latin typeface="Times New Roman" panose="02020603050405020304" pitchFamily="18" charset="0"/>
                <a:cs typeface="Times New Roman" panose="02020603050405020304" pitchFamily="18" charset="0"/>
              </a:rPr>
              <a:t> </a:t>
            </a:r>
            <a:r>
              <a:rPr lang="ar-SA" dirty="0">
                <a:solidFill>
                  <a:srgbClr val="000099"/>
                </a:solidFill>
                <a:latin typeface="Times New Roman" panose="02020603050405020304" pitchFamily="18" charset="0"/>
                <a:cs typeface="Times New Roman" panose="02020603050405020304" pitchFamily="18" charset="0"/>
              </a:rPr>
              <a:t>هو مقياس لأهمية المجلات العلمية المحكمة ضمن مجال تخصصها البحثي.</a:t>
            </a:r>
          </a:p>
          <a:p>
            <a:pPr algn="just" defTabSz="914400" rtl="1" fontAlgn="base">
              <a:spcBef>
                <a:spcPct val="0"/>
              </a:spcBef>
              <a:spcAft>
                <a:spcPct val="0"/>
              </a:spcAft>
              <a:defRPr/>
            </a:pPr>
            <a:r>
              <a:rPr lang="ar-SA" dirty="0">
                <a:solidFill>
                  <a:srgbClr val="000099"/>
                </a:solidFill>
                <a:latin typeface="Times New Roman" panose="02020603050405020304" pitchFamily="18" charset="0"/>
                <a:cs typeface="Times New Roman" panose="02020603050405020304" pitchFamily="18" charset="0"/>
              </a:rPr>
              <a:t>يعكس عامل التأثير مدى إشارة الأبحاث الجديدة للأبحاث التي نشرت سابقاً في تلك المجلة والاستشهاد بها.</a:t>
            </a:r>
            <a:endParaRPr lang="en-US"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719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ChangeArrowheads="1"/>
          </p:cNvSpPr>
          <p:nvPr/>
        </p:nvSpPr>
        <p:spPr bwMode="auto">
          <a:xfrm>
            <a:off x="2385855" y="1295400"/>
            <a:ext cx="91440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fontAlgn="base">
              <a:spcBef>
                <a:spcPct val="0"/>
              </a:spcBef>
              <a:spcAft>
                <a:spcPct val="0"/>
              </a:spcAft>
              <a:defRPr/>
            </a:pPr>
            <a:r>
              <a:rPr lang="ar-SA" dirty="0" smtClean="0">
                <a:solidFill>
                  <a:srgbClr val="000099"/>
                </a:solidFill>
                <a:latin typeface="Times New Roman" panose="02020603050405020304" pitchFamily="18" charset="0"/>
                <a:cs typeface="Times New Roman" panose="02020603050405020304" pitchFamily="18" charset="0"/>
              </a:rPr>
              <a:t>معامل </a:t>
            </a:r>
            <a:r>
              <a:rPr lang="ar-SA" dirty="0">
                <a:solidFill>
                  <a:srgbClr val="000099"/>
                </a:solidFill>
                <a:latin typeface="Times New Roman" panose="02020603050405020304" pitchFamily="18" charset="0"/>
                <a:cs typeface="Times New Roman" panose="02020603050405020304" pitchFamily="18" charset="0"/>
              </a:rPr>
              <a:t>التأثير لمجلة ما في سنة معينة هو معدل عدد المرات التي تم الاستشهاد فيها من الأبحاث المنشورة في تلك المجلة خلال السنتين الماضيتين، فإذا كان معامل التأثير لمجلة ما هو 3 في عام </a:t>
            </a:r>
            <a:r>
              <a:rPr lang="ar-SA" dirty="0" smtClean="0">
                <a:solidFill>
                  <a:srgbClr val="000099"/>
                </a:solidFill>
                <a:latin typeface="Times New Roman" panose="02020603050405020304" pitchFamily="18" charset="0"/>
                <a:cs typeface="Times New Roman" panose="02020603050405020304" pitchFamily="18" charset="0"/>
              </a:rPr>
              <a:t>201</a:t>
            </a:r>
            <a:r>
              <a:rPr lang="ar-IQ" dirty="0" smtClean="0">
                <a:solidFill>
                  <a:srgbClr val="000099"/>
                </a:solidFill>
                <a:latin typeface="Times New Roman" panose="02020603050405020304" pitchFamily="18" charset="0"/>
                <a:cs typeface="Times New Roman" panose="02020603050405020304" pitchFamily="18" charset="0"/>
              </a:rPr>
              <a:t>7</a:t>
            </a:r>
            <a:r>
              <a:rPr lang="ar-SA" dirty="0" smtClean="0">
                <a:solidFill>
                  <a:srgbClr val="000099"/>
                </a:solidFill>
                <a:latin typeface="Times New Roman" panose="02020603050405020304" pitchFamily="18" charset="0"/>
                <a:cs typeface="Times New Roman" panose="02020603050405020304" pitchFamily="18" charset="0"/>
              </a:rPr>
              <a:t> </a:t>
            </a:r>
            <a:r>
              <a:rPr lang="ar-SA" dirty="0">
                <a:solidFill>
                  <a:srgbClr val="000099"/>
                </a:solidFill>
                <a:latin typeface="Times New Roman" panose="02020603050405020304" pitchFamily="18" charset="0"/>
                <a:cs typeface="Times New Roman" panose="02020603050405020304" pitchFamily="18" charset="0"/>
              </a:rPr>
              <a:t>مثلاً تكون الأبحاث التي نشرت في السنوات </a:t>
            </a:r>
            <a:r>
              <a:rPr lang="ar-SA" dirty="0" smtClean="0">
                <a:solidFill>
                  <a:srgbClr val="000099"/>
                </a:solidFill>
                <a:latin typeface="Times New Roman" panose="02020603050405020304" pitchFamily="18" charset="0"/>
                <a:cs typeface="Times New Roman" panose="02020603050405020304" pitchFamily="18" charset="0"/>
              </a:rPr>
              <a:t>201</a:t>
            </a:r>
            <a:r>
              <a:rPr lang="ar-IQ" dirty="0" smtClean="0">
                <a:solidFill>
                  <a:srgbClr val="000099"/>
                </a:solidFill>
                <a:latin typeface="Times New Roman" panose="02020603050405020304" pitchFamily="18" charset="0"/>
                <a:cs typeface="Times New Roman" panose="02020603050405020304" pitchFamily="18" charset="0"/>
              </a:rPr>
              <a:t>6</a:t>
            </a:r>
            <a:r>
              <a:rPr lang="ar-SA" dirty="0" smtClean="0">
                <a:solidFill>
                  <a:srgbClr val="000099"/>
                </a:solidFill>
                <a:latin typeface="Times New Roman" panose="02020603050405020304" pitchFamily="18" charset="0"/>
                <a:cs typeface="Times New Roman" panose="02020603050405020304" pitchFamily="18" charset="0"/>
              </a:rPr>
              <a:t> </a:t>
            </a:r>
            <a:r>
              <a:rPr lang="ar-SA" dirty="0">
                <a:solidFill>
                  <a:srgbClr val="000099"/>
                </a:solidFill>
                <a:latin typeface="Times New Roman" panose="02020603050405020304" pitchFamily="18" charset="0"/>
                <a:cs typeface="Times New Roman" panose="02020603050405020304" pitchFamily="18" charset="0"/>
              </a:rPr>
              <a:t>و </a:t>
            </a:r>
            <a:r>
              <a:rPr lang="ar-SA" dirty="0" smtClean="0">
                <a:solidFill>
                  <a:srgbClr val="000099"/>
                </a:solidFill>
                <a:latin typeface="Times New Roman" panose="02020603050405020304" pitchFamily="18" charset="0"/>
                <a:cs typeface="Times New Roman" panose="02020603050405020304" pitchFamily="18" charset="0"/>
              </a:rPr>
              <a:t>201</a:t>
            </a:r>
            <a:r>
              <a:rPr lang="ar-IQ" dirty="0" smtClean="0">
                <a:solidFill>
                  <a:srgbClr val="000099"/>
                </a:solidFill>
                <a:latin typeface="Times New Roman" panose="02020603050405020304" pitchFamily="18" charset="0"/>
                <a:cs typeface="Times New Roman" panose="02020603050405020304" pitchFamily="18" charset="0"/>
              </a:rPr>
              <a:t>5</a:t>
            </a:r>
            <a:r>
              <a:rPr lang="ar-SA" dirty="0" smtClean="0">
                <a:solidFill>
                  <a:srgbClr val="000099"/>
                </a:solidFill>
                <a:latin typeface="Times New Roman" panose="02020603050405020304" pitchFamily="18" charset="0"/>
                <a:cs typeface="Times New Roman" panose="02020603050405020304" pitchFamily="18" charset="0"/>
              </a:rPr>
              <a:t> </a:t>
            </a:r>
            <a:r>
              <a:rPr lang="ar-SA" dirty="0">
                <a:solidFill>
                  <a:srgbClr val="000099"/>
                </a:solidFill>
                <a:latin typeface="Times New Roman" panose="02020603050405020304" pitchFamily="18" charset="0"/>
                <a:cs typeface="Times New Roman" panose="02020603050405020304" pitchFamily="18" charset="0"/>
              </a:rPr>
              <a:t>في تلك المجلة قد تم الاستشهاد بأبحاثها بمعدل 3 استشهادات لكل بحث، ويكون معامل التأثير قد حسب بالشكل التالي</a:t>
            </a:r>
            <a:endParaRPr lang="en-US" dirty="0">
              <a:solidFill>
                <a:srgbClr val="000099"/>
              </a:solidFill>
              <a:latin typeface="Times New Roman" panose="02020603050405020304" pitchFamily="18" charset="0"/>
              <a:cs typeface="Times New Roman" panose="02020603050405020304" pitchFamily="18" charset="0"/>
            </a:endParaRPr>
          </a:p>
          <a:p>
            <a:pPr algn="r" defTabSz="914400" fontAlgn="base">
              <a:spcBef>
                <a:spcPct val="0"/>
              </a:spcBef>
              <a:spcAft>
                <a:spcPct val="0"/>
              </a:spcAft>
              <a:defRPr/>
            </a:pPr>
            <a:endParaRPr lang="ar-SA" sz="1000" b="1" dirty="0">
              <a:solidFill>
                <a:srgbClr val="000066"/>
              </a:solidFill>
              <a:latin typeface="Arial" panose="020B0604020202020204" pitchFamily="34" charset="0"/>
              <a:cs typeface="Arial" panose="020B0604020202020204" pitchFamily="34" charset="0"/>
            </a:endParaRPr>
          </a:p>
          <a:p>
            <a:pPr algn="r" defTabSz="914400" rtl="1" fontAlgn="base">
              <a:spcBef>
                <a:spcPct val="0"/>
              </a:spcBef>
              <a:spcAft>
                <a:spcPct val="0"/>
              </a:spcAft>
              <a:defRPr/>
            </a:pPr>
            <a:r>
              <a:rPr lang="en-US" b="1" dirty="0">
                <a:solidFill>
                  <a:srgbClr val="000066"/>
                </a:solidFill>
                <a:latin typeface="Times New Roman" panose="02020603050405020304" pitchFamily="18" charset="0"/>
                <a:cs typeface="Times New Roman" panose="02020603050405020304" pitchFamily="18" charset="0"/>
              </a:rPr>
              <a:t>A</a:t>
            </a:r>
            <a:r>
              <a:rPr lang="ar-SA" b="1" dirty="0">
                <a:solidFill>
                  <a:srgbClr val="000066"/>
                </a:solidFill>
                <a:latin typeface="Times New Roman" panose="02020603050405020304" pitchFamily="18" charset="0"/>
                <a:cs typeface="Times New Roman" panose="02020603050405020304" pitchFamily="18" charset="0"/>
              </a:rPr>
              <a:t>: عدد البحوث والمقالات التي نشرت في مجلة ما للسنوات </a:t>
            </a:r>
            <a:r>
              <a:rPr lang="ar-SA" b="1" dirty="0" smtClean="0">
                <a:solidFill>
                  <a:srgbClr val="000066"/>
                </a:solidFill>
                <a:latin typeface="Times New Roman" panose="02020603050405020304" pitchFamily="18" charset="0"/>
                <a:cs typeface="Times New Roman" panose="02020603050405020304" pitchFamily="18" charset="0"/>
              </a:rPr>
              <a:t>201</a:t>
            </a:r>
            <a:r>
              <a:rPr lang="ar-IQ" b="1" dirty="0" smtClean="0">
                <a:solidFill>
                  <a:srgbClr val="000066"/>
                </a:solidFill>
                <a:latin typeface="Times New Roman" panose="02020603050405020304" pitchFamily="18" charset="0"/>
                <a:cs typeface="Times New Roman" panose="02020603050405020304" pitchFamily="18" charset="0"/>
              </a:rPr>
              <a:t>5</a:t>
            </a:r>
            <a:r>
              <a:rPr lang="ar-SA" b="1" dirty="0" smtClean="0">
                <a:solidFill>
                  <a:srgbClr val="000066"/>
                </a:solidFill>
                <a:latin typeface="Times New Roman" panose="02020603050405020304" pitchFamily="18" charset="0"/>
                <a:cs typeface="Times New Roman" panose="02020603050405020304" pitchFamily="18" charset="0"/>
              </a:rPr>
              <a:t>-201</a:t>
            </a:r>
            <a:r>
              <a:rPr lang="ar-IQ" b="1" dirty="0" smtClean="0">
                <a:solidFill>
                  <a:srgbClr val="000066"/>
                </a:solidFill>
                <a:latin typeface="Times New Roman" panose="02020603050405020304" pitchFamily="18" charset="0"/>
                <a:cs typeface="Times New Roman" panose="02020603050405020304" pitchFamily="18" charset="0"/>
              </a:rPr>
              <a:t>6</a:t>
            </a:r>
            <a:r>
              <a:rPr lang="ar-SA" b="1" dirty="0" smtClean="0">
                <a:solidFill>
                  <a:srgbClr val="000066"/>
                </a:solidFill>
                <a:latin typeface="Times New Roman" panose="02020603050405020304" pitchFamily="18" charset="0"/>
                <a:cs typeface="Times New Roman" panose="02020603050405020304" pitchFamily="18" charset="0"/>
              </a:rPr>
              <a:t> </a:t>
            </a:r>
            <a:r>
              <a:rPr lang="ar-SA" b="1" dirty="0">
                <a:solidFill>
                  <a:srgbClr val="000066"/>
                </a:solidFill>
                <a:latin typeface="Times New Roman" panose="02020603050405020304" pitchFamily="18" charset="0"/>
                <a:cs typeface="Times New Roman" panose="02020603050405020304" pitchFamily="18" charset="0"/>
              </a:rPr>
              <a:t>والتي ذكرت </a:t>
            </a:r>
            <a:r>
              <a:rPr lang="en-US" b="1" dirty="0">
                <a:solidFill>
                  <a:srgbClr val="000066"/>
                </a:solidFill>
                <a:latin typeface="Times New Roman" panose="02020603050405020304" pitchFamily="18" charset="0"/>
                <a:cs typeface="Times New Roman" panose="02020603050405020304" pitchFamily="18" charset="0"/>
              </a:rPr>
              <a:t>   </a:t>
            </a:r>
            <a:r>
              <a:rPr lang="en-US" b="1" dirty="0" smtClean="0">
                <a:solidFill>
                  <a:srgbClr val="000066"/>
                </a:solidFill>
                <a:latin typeface="Times New Roman" panose="02020603050405020304" pitchFamily="18" charset="0"/>
                <a:cs typeface="Times New Roman" panose="02020603050405020304" pitchFamily="18" charset="0"/>
              </a:rPr>
              <a:t> </a:t>
            </a:r>
          </a:p>
          <a:p>
            <a:pPr algn="r" defTabSz="914400" rtl="1" fontAlgn="base">
              <a:spcBef>
                <a:spcPct val="0"/>
              </a:spcBef>
              <a:spcAft>
                <a:spcPct val="0"/>
              </a:spcAft>
              <a:defRPr/>
            </a:pPr>
            <a:r>
              <a:rPr lang="en-US" b="1" dirty="0">
                <a:solidFill>
                  <a:srgbClr val="000066"/>
                </a:solidFill>
                <a:latin typeface="Times New Roman" panose="02020603050405020304" pitchFamily="18" charset="0"/>
                <a:cs typeface="Times New Roman" panose="02020603050405020304" pitchFamily="18" charset="0"/>
              </a:rPr>
              <a:t> </a:t>
            </a:r>
            <a:r>
              <a:rPr lang="en-US" b="1" dirty="0" smtClean="0">
                <a:solidFill>
                  <a:srgbClr val="000066"/>
                </a:solidFill>
                <a:latin typeface="Times New Roman" panose="02020603050405020304" pitchFamily="18" charset="0"/>
                <a:cs typeface="Times New Roman" panose="02020603050405020304" pitchFamily="18" charset="0"/>
              </a:rPr>
              <a:t>    </a:t>
            </a:r>
            <a:r>
              <a:rPr lang="ar-SA" b="1" dirty="0" smtClean="0">
                <a:solidFill>
                  <a:srgbClr val="000066"/>
                </a:solidFill>
                <a:latin typeface="Times New Roman" panose="02020603050405020304" pitchFamily="18" charset="0"/>
                <a:cs typeface="Times New Roman" panose="02020603050405020304" pitchFamily="18" charset="0"/>
              </a:rPr>
              <a:t>في</a:t>
            </a:r>
            <a:r>
              <a:rPr lang="en-US" b="1" dirty="0" smtClean="0">
                <a:solidFill>
                  <a:srgbClr val="000066"/>
                </a:solidFill>
                <a:latin typeface="Times New Roman" panose="02020603050405020304" pitchFamily="18" charset="0"/>
                <a:cs typeface="Times New Roman" panose="02020603050405020304" pitchFamily="18" charset="0"/>
              </a:rPr>
              <a:t> </a:t>
            </a:r>
            <a:r>
              <a:rPr lang="ar-SA" b="1" dirty="0">
                <a:solidFill>
                  <a:srgbClr val="000066"/>
                </a:solidFill>
                <a:latin typeface="Times New Roman" panose="02020603050405020304" pitchFamily="18" charset="0"/>
                <a:cs typeface="Times New Roman" panose="02020603050405020304" pitchFamily="18" charset="0"/>
              </a:rPr>
              <a:t>مقالات وبحوث أخرى كمراجع فيها. </a:t>
            </a:r>
          </a:p>
          <a:p>
            <a:pPr algn="r" defTabSz="914400" rtl="1" fontAlgn="base">
              <a:spcBef>
                <a:spcPct val="0"/>
              </a:spcBef>
              <a:spcAft>
                <a:spcPct val="0"/>
              </a:spcAft>
              <a:defRPr/>
            </a:pPr>
            <a:r>
              <a:rPr lang="en-US" b="1" dirty="0">
                <a:solidFill>
                  <a:srgbClr val="000066"/>
                </a:solidFill>
                <a:latin typeface="Times New Roman" panose="02020603050405020304" pitchFamily="18" charset="0"/>
                <a:cs typeface="Times New Roman" panose="02020603050405020304" pitchFamily="18" charset="0"/>
              </a:rPr>
              <a:t>B</a:t>
            </a:r>
            <a:r>
              <a:rPr lang="ar-SA" b="1" dirty="0">
                <a:solidFill>
                  <a:srgbClr val="000066"/>
                </a:solidFill>
                <a:latin typeface="Times New Roman" panose="02020603050405020304" pitchFamily="18" charset="0"/>
                <a:cs typeface="Times New Roman" panose="02020603050405020304" pitchFamily="18" charset="0"/>
              </a:rPr>
              <a:t>: عدد البحوث والمقالات الكلي المنشورة في هذه المجلة للسنوات </a:t>
            </a:r>
            <a:r>
              <a:rPr lang="ar-SA" b="1" dirty="0" smtClean="0">
                <a:solidFill>
                  <a:srgbClr val="000066"/>
                </a:solidFill>
                <a:latin typeface="Times New Roman" panose="02020603050405020304" pitchFamily="18" charset="0"/>
                <a:cs typeface="Times New Roman" panose="02020603050405020304" pitchFamily="18" charset="0"/>
              </a:rPr>
              <a:t>201</a:t>
            </a:r>
            <a:r>
              <a:rPr lang="ar-IQ" b="1" dirty="0" smtClean="0">
                <a:solidFill>
                  <a:srgbClr val="000066"/>
                </a:solidFill>
                <a:latin typeface="Times New Roman" panose="02020603050405020304" pitchFamily="18" charset="0"/>
                <a:cs typeface="Times New Roman" panose="02020603050405020304" pitchFamily="18" charset="0"/>
              </a:rPr>
              <a:t>5</a:t>
            </a:r>
            <a:r>
              <a:rPr lang="ar-SA" b="1" dirty="0" smtClean="0">
                <a:solidFill>
                  <a:srgbClr val="000066"/>
                </a:solidFill>
                <a:latin typeface="Times New Roman" panose="02020603050405020304" pitchFamily="18" charset="0"/>
                <a:cs typeface="Times New Roman" panose="02020603050405020304" pitchFamily="18" charset="0"/>
              </a:rPr>
              <a:t>-201</a:t>
            </a:r>
            <a:r>
              <a:rPr lang="ar-IQ" b="1" dirty="0" smtClean="0">
                <a:solidFill>
                  <a:srgbClr val="000066"/>
                </a:solidFill>
                <a:latin typeface="Times New Roman" panose="02020603050405020304" pitchFamily="18" charset="0"/>
                <a:cs typeface="Times New Roman" panose="02020603050405020304" pitchFamily="18" charset="0"/>
              </a:rPr>
              <a:t>6</a:t>
            </a:r>
            <a:r>
              <a:rPr lang="ar-SA" b="1" dirty="0" smtClean="0">
                <a:solidFill>
                  <a:srgbClr val="000066"/>
                </a:solidFill>
                <a:latin typeface="Times New Roman" panose="02020603050405020304" pitchFamily="18" charset="0"/>
                <a:cs typeface="Times New Roman" panose="02020603050405020304" pitchFamily="18" charset="0"/>
              </a:rPr>
              <a:t>.</a:t>
            </a:r>
            <a:endParaRPr lang="en-US" b="1" dirty="0">
              <a:solidFill>
                <a:srgbClr val="000066"/>
              </a:solidFill>
              <a:latin typeface="Times New Roman" panose="02020603050405020304" pitchFamily="18" charset="0"/>
              <a:cs typeface="Times New Roman" panose="02020603050405020304" pitchFamily="18" charset="0"/>
            </a:endParaRPr>
          </a:p>
          <a:p>
            <a:pPr algn="r" defTabSz="914400" rtl="1" fontAlgn="base">
              <a:spcBef>
                <a:spcPct val="0"/>
              </a:spcBef>
              <a:spcAft>
                <a:spcPct val="0"/>
              </a:spcAft>
              <a:defRPr/>
            </a:pPr>
            <a:endParaRPr lang="en-US" dirty="0">
              <a:solidFill>
                <a:prstClr val="black"/>
              </a:solidFill>
              <a:latin typeface="Times New Roman" panose="02020603050405020304" pitchFamily="18" charset="0"/>
              <a:cs typeface="Times New Roman" panose="02020603050405020304" pitchFamily="18" charset="0"/>
            </a:endParaRPr>
          </a:p>
          <a:p>
            <a:pPr algn="ctr" defTabSz="914400" fontAlgn="base">
              <a:spcBef>
                <a:spcPct val="0"/>
              </a:spcBef>
              <a:spcAft>
                <a:spcPct val="0"/>
              </a:spcAft>
              <a:defRPr/>
            </a:pPr>
            <a:r>
              <a:rPr lang="en-US" sz="3600" b="1" dirty="0">
                <a:solidFill>
                  <a:srgbClr val="9E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IF of </a:t>
            </a:r>
            <a:r>
              <a:rPr lang="en-US" sz="3600" b="1" dirty="0" smtClean="0">
                <a:solidFill>
                  <a:srgbClr val="9E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201</a:t>
            </a:r>
            <a:r>
              <a:rPr lang="ar-IQ" sz="3600" b="1" dirty="0" smtClean="0">
                <a:solidFill>
                  <a:srgbClr val="9E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7</a:t>
            </a:r>
            <a:r>
              <a:rPr lang="en-US" sz="3600" b="1" dirty="0" smtClean="0">
                <a:solidFill>
                  <a:srgbClr val="9E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dirty="0">
                <a:solidFill>
                  <a:srgbClr val="9E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dirty="0" smtClean="0">
                <a:solidFill>
                  <a:srgbClr val="9E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A/B</a:t>
            </a:r>
            <a:endParaRPr lang="en-US" altLang="ko-KR" sz="3600" b="1" dirty="0">
              <a:solidFill>
                <a:srgbClr val="9E0000"/>
              </a:solidFill>
              <a:effectLst>
                <a:outerShdw blurRad="38100" dist="38100" dir="2700000" algn="tl">
                  <a:srgbClr val="C0C0C0"/>
                </a:outerShdw>
              </a:effectLst>
              <a:latin typeface="Times New Roman" panose="02020603050405020304" pitchFamily="18" charset="0"/>
              <a:ea typeface="Gulim" pitchFamily="34" charset="-127"/>
              <a:cs typeface="Arial" panose="020B0604020202020204" pitchFamily="34" charset="0"/>
            </a:endParaRPr>
          </a:p>
        </p:txBody>
      </p:sp>
      <p:sp>
        <p:nvSpPr>
          <p:cNvPr id="6" name="Rectangle 5"/>
          <p:cNvSpPr/>
          <p:nvPr/>
        </p:nvSpPr>
        <p:spPr>
          <a:xfrm>
            <a:off x="9181135" y="381000"/>
            <a:ext cx="2348720" cy="646331"/>
          </a:xfrm>
          <a:prstGeom prst="rect">
            <a:avLst/>
          </a:prstGeom>
        </p:spPr>
        <p:txBody>
          <a:bodyPr wrap="none">
            <a:spAutoFit/>
          </a:bodyPr>
          <a:lstStyle/>
          <a:p>
            <a:pPr lvl="0" algn="r" defTabSz="914400" fontAlgn="base">
              <a:spcBef>
                <a:spcPct val="0"/>
              </a:spcBef>
              <a:spcAft>
                <a:spcPct val="0"/>
              </a:spcAft>
              <a:defRPr/>
            </a:pPr>
            <a:r>
              <a:rPr lang="ar-SA" sz="3600" b="1" u="sng"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طريقة الحساب</a:t>
            </a:r>
            <a:endParaRPr lang="en-US" sz="3600" b="1" u="sng"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12" y="4419600"/>
            <a:ext cx="3048000" cy="2151888"/>
          </a:xfrm>
          <a:prstGeom prst="rect">
            <a:avLst/>
          </a:prstGeom>
          <a:ln>
            <a:noFill/>
          </a:ln>
          <a:effectLst>
            <a:softEdge rad="112500"/>
          </a:effectLst>
        </p:spPr>
      </p:pic>
    </p:spTree>
    <p:extLst>
      <p:ext uri="{BB962C8B-B14F-4D97-AF65-F5344CB8AC3E}">
        <p14:creationId xmlns:p14="http://schemas.microsoft.com/office/powerpoint/2010/main" val="4048602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812" y="457200"/>
            <a:ext cx="8077200" cy="6057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33840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5612" y="3124200"/>
            <a:ext cx="11506200" cy="2819400"/>
          </a:xfrm>
          <a:prstGeom prst="rect">
            <a:avLst/>
          </a:prstGeom>
        </p:spPr>
        <p:txBody>
          <a:bodyPr/>
          <a:lstStyle>
            <a:lvl1pPr marL="914400" indent="-622300" eaLnBrk="0" hangingPunct="0">
              <a:tabLst>
                <a:tab pos="457200" algn="l"/>
              </a:tabLst>
              <a:defRPr sz="2400">
                <a:solidFill>
                  <a:schemeClr val="tx1"/>
                </a:solidFill>
                <a:latin typeface="Times New Roman" panose="02020603050405020304" pitchFamily="18" charset="0"/>
              </a:defRPr>
            </a:lvl1pPr>
            <a:lvl2pPr marL="1323975" indent="-231775" eaLnBrk="0" hangingPunct="0">
              <a:tabLst>
                <a:tab pos="457200" algn="l"/>
              </a:tabLst>
              <a:defRPr sz="2400">
                <a:solidFill>
                  <a:schemeClr val="tx1"/>
                </a:solidFill>
                <a:latin typeface="Times New Roman" panose="02020603050405020304" pitchFamily="18" charset="0"/>
              </a:defRPr>
            </a:lvl2pPr>
            <a:lvl3pPr marL="1438275" eaLnBrk="0" hangingPunct="0">
              <a:tabLst>
                <a:tab pos="457200" algn="l"/>
              </a:tabLst>
              <a:defRPr sz="2400">
                <a:solidFill>
                  <a:schemeClr val="tx1"/>
                </a:solidFill>
                <a:latin typeface="Times New Roman" panose="02020603050405020304" pitchFamily="18" charset="0"/>
              </a:defRPr>
            </a:lvl3pPr>
            <a:lvl4pPr marL="1552575" eaLnBrk="0" hangingPunct="0">
              <a:tabLst>
                <a:tab pos="457200" algn="l"/>
              </a:tabLst>
              <a:defRPr sz="2400">
                <a:solidFill>
                  <a:schemeClr val="tx1"/>
                </a:solidFill>
                <a:latin typeface="Times New Roman" panose="02020603050405020304" pitchFamily="18" charset="0"/>
              </a:defRPr>
            </a:lvl4pPr>
            <a:lvl5pPr marL="2057400" indent="-228600" eaLnBrk="0" hangingPunct="0">
              <a:tabLst>
                <a:tab pos="4572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9pPr>
          </a:lstStyle>
          <a:p>
            <a:pPr algn="ctr" defTabSz="914400" eaLnBrk="1" fontAlgn="base" hangingPunct="1">
              <a:spcBef>
                <a:spcPct val="20000"/>
              </a:spcBef>
              <a:spcAft>
                <a:spcPct val="0"/>
              </a:spcAft>
              <a:buClr>
                <a:srgbClr val="766F54"/>
              </a:buClr>
              <a:buFont typeface="Arial" panose="020B0604020202020204" pitchFamily="34" charset="0"/>
              <a:buNone/>
              <a:defRPr/>
            </a:pPr>
            <a:r>
              <a:rPr lang="en-US" sz="3200" b="1" dirty="0" smtClean="0">
                <a:solidFill>
                  <a:srgbClr val="FF0000"/>
                </a:solidFill>
                <a:effectLst>
                  <a:outerShdw blurRad="38100" dist="38100" dir="2700000" algn="tl">
                    <a:srgbClr val="C0C0C0"/>
                  </a:outerShdw>
                </a:effectLst>
                <a:cs typeface="Times New Roman" panose="02020603050405020304" pitchFamily="18" charset="0"/>
              </a:rPr>
              <a:t>IF </a:t>
            </a:r>
            <a:r>
              <a:rPr lang="en-US" sz="3200" b="1" dirty="0" smtClean="0">
                <a:solidFill>
                  <a:srgbClr val="FF0000"/>
                </a:solidFill>
                <a:effectLst>
                  <a:outerShdw blurRad="38100" dist="38100" dir="2700000" algn="tl">
                    <a:srgbClr val="C0C0C0"/>
                  </a:outerShdw>
                </a:effectLst>
                <a:cs typeface="Times New Roman" panose="02020603050405020304" pitchFamily="18" charset="0"/>
              </a:rPr>
              <a:t>are listed in </a:t>
            </a:r>
            <a:r>
              <a:rPr lang="en-US" sz="3200" b="1" dirty="0" smtClean="0">
                <a:solidFill>
                  <a:schemeClr val="tx2"/>
                </a:solidFill>
                <a:effectLst>
                  <a:outerShdw blurRad="38100" dist="38100" dir="2700000" algn="tl">
                    <a:srgbClr val="C0C0C0"/>
                  </a:outerShdw>
                </a:effectLst>
                <a:cs typeface="Times New Roman" panose="02020603050405020304" pitchFamily="18" charset="0"/>
              </a:rPr>
              <a:t>JCR</a:t>
            </a:r>
          </a:p>
          <a:p>
            <a:pPr defTabSz="914400" eaLnBrk="1" fontAlgn="base" hangingPunct="1">
              <a:spcBef>
                <a:spcPct val="20000"/>
              </a:spcBef>
              <a:spcAft>
                <a:spcPct val="0"/>
              </a:spcAft>
              <a:buClr>
                <a:srgbClr val="766F54"/>
              </a:buClr>
              <a:buFont typeface="Arial" panose="020B0604020202020204" pitchFamily="34" charset="0"/>
              <a:buNone/>
              <a:defRPr/>
            </a:pPr>
            <a:endParaRPr lang="ar-SA" sz="3200" b="1" i="1" u="sng" dirty="0" smtClean="0">
              <a:solidFill>
                <a:srgbClr val="FF0000"/>
              </a:solidFill>
              <a:effectLst>
                <a:outerShdw blurRad="38100" dist="38100" dir="2700000" algn="tl">
                  <a:srgbClr val="C0C0C0"/>
                </a:outerShdw>
              </a:effectLst>
              <a:cs typeface="Times New Roman" panose="02020603050405020304" pitchFamily="18" charset="0"/>
            </a:endParaRPr>
          </a:p>
          <a:p>
            <a:pPr algn="r" defTabSz="914400" rtl="1" eaLnBrk="1" fontAlgn="base" hangingPunct="1">
              <a:spcBef>
                <a:spcPct val="0"/>
              </a:spcBef>
              <a:spcAft>
                <a:spcPct val="0"/>
              </a:spcAft>
              <a:buFont typeface="Wingdings" panose="05000000000000000000" pitchFamily="2" charset="2"/>
              <a:buChar char="Ø"/>
              <a:defRPr/>
            </a:pPr>
            <a:r>
              <a:rPr lang="ar-SA" sz="2600" b="1" dirty="0" smtClean="0">
                <a:solidFill>
                  <a:srgbClr val="006600"/>
                </a:solidFill>
                <a:latin typeface="Arial" panose="020B0604020202020204" pitchFamily="34" charset="0"/>
                <a:cs typeface="Arial" panose="020B0604020202020204" pitchFamily="34" charset="0"/>
              </a:rPr>
              <a:t>يُمْكِنُ أَنْ تَصلَ إلى</a:t>
            </a:r>
            <a:r>
              <a:rPr lang="en-US" sz="2600" b="1" dirty="0" smtClean="0">
                <a:solidFill>
                  <a:srgbClr val="9E0000"/>
                </a:solidFill>
                <a:latin typeface="Arial" panose="020B0604020202020204" pitchFamily="34" charset="0"/>
                <a:cs typeface="Arial" panose="020B0604020202020204" pitchFamily="34" charset="0"/>
              </a:rPr>
              <a:t> JCR</a:t>
            </a:r>
            <a:r>
              <a:rPr lang="en-US" sz="2600" b="1" dirty="0" smtClean="0">
                <a:solidFill>
                  <a:srgbClr val="006600"/>
                </a:solidFill>
                <a:latin typeface="Arial" panose="020B0604020202020204" pitchFamily="34" charset="0"/>
                <a:cs typeface="Arial" panose="020B0604020202020204" pitchFamily="34" charset="0"/>
              </a:rPr>
              <a:t> </a:t>
            </a:r>
            <a:r>
              <a:rPr lang="ar-SA" sz="2600" b="1" dirty="0" smtClean="0">
                <a:solidFill>
                  <a:srgbClr val="006600"/>
                </a:solidFill>
                <a:latin typeface="Arial" panose="020B0604020202020204" pitchFamily="34" charset="0"/>
                <a:cs typeface="Arial" panose="020B0604020202020204" pitchFamily="34" charset="0"/>
              </a:rPr>
              <a:t>بسهولة مِنْ </a:t>
            </a:r>
            <a:r>
              <a:rPr lang="ar-IQ" sz="2600" b="1" dirty="0" smtClean="0">
                <a:solidFill>
                  <a:srgbClr val="006600"/>
                </a:solidFill>
                <a:latin typeface="Arial" panose="020B0604020202020204" pitchFamily="34" charset="0"/>
                <a:cs typeface="Arial" panose="020B0604020202020204" pitchFamily="34" charset="0"/>
              </a:rPr>
              <a:t>الو</a:t>
            </a:r>
            <a:r>
              <a:rPr lang="ar-SA" sz="2600" b="1" dirty="0" smtClean="0">
                <a:solidFill>
                  <a:srgbClr val="006600"/>
                </a:solidFill>
                <a:latin typeface="Arial" panose="020B0604020202020204" pitchFamily="34" charset="0"/>
                <a:cs typeface="Arial" panose="020B0604020202020204" pitchFamily="34" charset="0"/>
              </a:rPr>
              <a:t>يبِ العِلْمِ</a:t>
            </a:r>
            <a:r>
              <a:rPr lang="ar-IQ" sz="2600" b="1" dirty="0" smtClean="0">
                <a:solidFill>
                  <a:srgbClr val="006600"/>
                </a:solidFill>
                <a:latin typeface="Arial" panose="020B0604020202020204" pitchFamily="34" charset="0"/>
                <a:cs typeface="Arial" panose="020B0604020202020204" pitchFamily="34" charset="0"/>
              </a:rPr>
              <a:t>ي</a:t>
            </a:r>
            <a:r>
              <a:rPr lang="ar-SA" sz="2600" b="1" dirty="0" smtClean="0">
                <a:solidFill>
                  <a:srgbClr val="006600"/>
                </a:solidFill>
                <a:latin typeface="Arial" panose="020B0604020202020204" pitchFamily="34" charset="0"/>
                <a:cs typeface="Arial" panose="020B0604020202020204" pitchFamily="34" charset="0"/>
              </a:rPr>
              <a:t> </a:t>
            </a:r>
            <a:r>
              <a:rPr lang="ar-SA" sz="2600" b="1" dirty="0" smtClean="0">
                <a:solidFill>
                  <a:srgbClr val="006600"/>
                </a:solidFill>
                <a:latin typeface="Arial" panose="020B0604020202020204" pitchFamily="34" charset="0"/>
                <a:cs typeface="Arial" panose="020B0604020202020204" pitchFamily="34" charset="0"/>
              </a:rPr>
              <a:t>(</a:t>
            </a:r>
            <a:r>
              <a:rPr lang="en-US" sz="2600" b="1" dirty="0" smtClean="0">
                <a:solidFill>
                  <a:srgbClr val="9E0000"/>
                </a:solidFill>
                <a:latin typeface="Arial" panose="020B0604020202020204" pitchFamily="34" charset="0"/>
                <a:cs typeface="Arial" panose="020B0604020202020204" pitchFamily="34" charset="0"/>
              </a:rPr>
              <a:t>Web of Science</a:t>
            </a:r>
            <a:r>
              <a:rPr lang="ar-SA" sz="2600" b="1" dirty="0" smtClean="0">
                <a:solidFill>
                  <a:srgbClr val="006600"/>
                </a:solidFill>
                <a:latin typeface="Arial" panose="020B0604020202020204" pitchFamily="34" charset="0"/>
                <a:cs typeface="Arial" panose="020B0604020202020204" pitchFamily="34" charset="0"/>
              </a:rPr>
              <a:t>)</a:t>
            </a:r>
            <a:endParaRPr lang="en-US" sz="2600" b="1" dirty="0" smtClean="0">
              <a:solidFill>
                <a:srgbClr val="006600"/>
              </a:solidFill>
              <a:latin typeface="Arial" panose="020B0604020202020204" pitchFamily="34" charset="0"/>
              <a:cs typeface="Arial" panose="020B0604020202020204" pitchFamily="34" charset="0"/>
            </a:endParaRPr>
          </a:p>
          <a:p>
            <a:pPr algn="r" defTabSz="914400" rtl="1" eaLnBrk="1" fontAlgn="base" hangingPunct="1">
              <a:spcBef>
                <a:spcPct val="0"/>
              </a:spcBef>
              <a:spcAft>
                <a:spcPct val="0"/>
              </a:spcAft>
              <a:buFont typeface="Wingdings" panose="05000000000000000000" pitchFamily="2" charset="2"/>
              <a:buChar char="Ø"/>
              <a:defRPr/>
            </a:pPr>
            <a:r>
              <a:rPr lang="en-US" sz="2600" b="1" dirty="0" smtClean="0">
                <a:solidFill>
                  <a:srgbClr val="9E0000"/>
                </a:solidFill>
                <a:latin typeface="Arial" panose="020B0604020202020204" pitchFamily="34" charset="0"/>
                <a:cs typeface="Arial" panose="020B0604020202020204" pitchFamily="34" charset="0"/>
              </a:rPr>
              <a:t>Web of Science</a:t>
            </a:r>
            <a:r>
              <a:rPr lang="ar-SA" sz="2600" b="1" dirty="0" smtClean="0">
                <a:solidFill>
                  <a:srgbClr val="006600"/>
                </a:solidFill>
                <a:latin typeface="Arial" panose="020B0604020202020204" pitchFamily="34" charset="0"/>
                <a:cs typeface="Arial" panose="020B0604020202020204" pitchFamily="34" charset="0"/>
              </a:rPr>
              <a:t> يُساعدُنا أن نَفْهمَ من أين تأتي بياناتَ الـ </a:t>
            </a:r>
            <a:r>
              <a:rPr lang="en-US" sz="2600" b="1" dirty="0" smtClean="0">
                <a:solidFill>
                  <a:srgbClr val="9E0000"/>
                </a:solidFill>
                <a:latin typeface="Arial" panose="020B0604020202020204" pitchFamily="34" charset="0"/>
                <a:cs typeface="Arial" panose="020B0604020202020204" pitchFamily="34" charset="0"/>
              </a:rPr>
              <a:t>JCR</a:t>
            </a:r>
            <a:r>
              <a:rPr lang="ar-SA" sz="2600" b="1" dirty="0" smtClean="0">
                <a:solidFill>
                  <a:srgbClr val="006600"/>
                </a:solidFill>
                <a:latin typeface="Arial" panose="020B0604020202020204" pitchFamily="34" charset="0"/>
                <a:cs typeface="Arial" panose="020B0604020202020204" pitchFamily="34" charset="0"/>
              </a:rPr>
              <a:t>.</a:t>
            </a:r>
            <a:endParaRPr lang="en-US" sz="2600" b="1" dirty="0" smtClean="0">
              <a:solidFill>
                <a:srgbClr val="006600"/>
              </a:solidFill>
              <a:latin typeface="Arial" panose="020B0604020202020204" pitchFamily="34" charset="0"/>
              <a:cs typeface="Arial" panose="020B0604020202020204" pitchFamily="34" charset="0"/>
            </a:endParaRPr>
          </a:p>
          <a:p>
            <a:pPr algn="r" defTabSz="914400" rtl="1" eaLnBrk="1" fontAlgn="base" hangingPunct="1">
              <a:spcBef>
                <a:spcPct val="0"/>
              </a:spcBef>
              <a:spcAft>
                <a:spcPct val="0"/>
              </a:spcAft>
              <a:buFont typeface="Wingdings" panose="05000000000000000000" pitchFamily="2" charset="2"/>
              <a:buChar char="Ø"/>
              <a:defRPr/>
            </a:pPr>
            <a:r>
              <a:rPr lang="en-US" sz="2600" b="1" dirty="0" smtClean="0">
                <a:solidFill>
                  <a:srgbClr val="9E0000"/>
                </a:solidFill>
                <a:latin typeface="Arial" panose="020B0604020202020204" pitchFamily="34" charset="0"/>
                <a:cs typeface="Arial" panose="020B0604020202020204" pitchFamily="34" charset="0"/>
              </a:rPr>
              <a:t>Web of Science</a:t>
            </a:r>
            <a:r>
              <a:rPr lang="ar-SA" sz="2600" b="1" dirty="0" smtClean="0">
                <a:solidFill>
                  <a:srgbClr val="006600"/>
                </a:solidFill>
                <a:latin typeface="Arial" panose="020B0604020202020204" pitchFamily="34" charset="0"/>
                <a:cs typeface="Arial" panose="020B0604020202020204" pitchFamily="34" charset="0"/>
              </a:rPr>
              <a:t> و</a:t>
            </a:r>
            <a:r>
              <a:rPr lang="en-US" sz="2600" b="1" dirty="0" smtClean="0">
                <a:solidFill>
                  <a:srgbClr val="9E0000"/>
                </a:solidFill>
                <a:latin typeface="Arial" panose="020B0604020202020204" pitchFamily="34" charset="0"/>
                <a:cs typeface="Arial" panose="020B0604020202020204" pitchFamily="34" charset="0"/>
              </a:rPr>
              <a:t>JCR</a:t>
            </a:r>
            <a:r>
              <a:rPr lang="ar-SA" sz="2600" b="1" dirty="0" smtClean="0">
                <a:solidFill>
                  <a:srgbClr val="006600"/>
                </a:solidFill>
                <a:latin typeface="Arial" panose="020B0604020202020204" pitchFamily="34" charset="0"/>
                <a:cs typeface="Arial" panose="020B0604020202020204" pitchFamily="34" charset="0"/>
              </a:rPr>
              <a:t> مستند على نفس قاعدةِ بيانات إقتباسِ المجلّةِ والإشاراتِ المستشهد بهاِ. </a:t>
            </a:r>
          </a:p>
          <a:p>
            <a:pPr algn="r" defTabSz="914400" rtl="1" eaLnBrk="1" fontAlgn="base" hangingPunct="1">
              <a:spcBef>
                <a:spcPct val="0"/>
              </a:spcBef>
              <a:spcAft>
                <a:spcPct val="0"/>
              </a:spcAft>
              <a:buFont typeface="Wingdings" panose="05000000000000000000" pitchFamily="2" charset="2"/>
              <a:buChar char="Ø"/>
              <a:defRPr/>
            </a:pPr>
            <a:r>
              <a:rPr lang="ar-SA" sz="2600" b="1" dirty="0" smtClean="0">
                <a:solidFill>
                  <a:srgbClr val="006600"/>
                </a:solidFill>
                <a:latin typeface="Arial" panose="020B0604020202020204" pitchFamily="34" charset="0"/>
                <a:cs typeface="Arial" panose="020B0604020202020204" pitchFamily="34" charset="0"/>
              </a:rPr>
              <a:t>يستعملِ </a:t>
            </a:r>
            <a:r>
              <a:rPr lang="en-US" sz="2600" b="1" dirty="0" smtClean="0">
                <a:solidFill>
                  <a:srgbClr val="9E0000"/>
                </a:solidFill>
                <a:latin typeface="Arial" panose="020B0604020202020204" pitchFamily="34" charset="0"/>
                <a:cs typeface="Arial" panose="020B0604020202020204" pitchFamily="34" charset="0"/>
              </a:rPr>
              <a:t>Web of Science</a:t>
            </a:r>
            <a:r>
              <a:rPr lang="ar-SA" sz="2600" b="1" dirty="0" smtClean="0">
                <a:solidFill>
                  <a:srgbClr val="006600"/>
                </a:solidFill>
                <a:latin typeface="Arial" panose="020B0604020202020204" pitchFamily="34" charset="0"/>
                <a:cs typeface="Arial" panose="020B0604020202020204" pitchFamily="34" charset="0"/>
              </a:rPr>
              <a:t> لمعلوماتِ مستوى المقالةِ؛ </a:t>
            </a:r>
            <a:r>
              <a:rPr lang="en-US" sz="2600" b="1" dirty="0" smtClean="0">
                <a:solidFill>
                  <a:srgbClr val="9E0000"/>
                </a:solidFill>
                <a:latin typeface="Arial" panose="020B0604020202020204" pitchFamily="34" charset="0"/>
                <a:cs typeface="Arial" panose="020B0604020202020204" pitchFamily="34" charset="0"/>
              </a:rPr>
              <a:t>JCR</a:t>
            </a:r>
            <a:r>
              <a:rPr lang="ar-SA" sz="2600" b="1" dirty="0" smtClean="0">
                <a:solidFill>
                  <a:srgbClr val="006600"/>
                </a:solidFill>
                <a:latin typeface="Arial" panose="020B0604020202020204" pitchFamily="34" charset="0"/>
                <a:cs typeface="Arial" panose="020B0604020202020204" pitchFamily="34" charset="0"/>
              </a:rPr>
              <a:t> لمعلوماتِ مستوى المجلّةِ</a:t>
            </a:r>
            <a:r>
              <a:rPr lang="ar-SA" sz="2600" b="1" i="1" dirty="0" smtClean="0">
                <a:solidFill>
                  <a:srgbClr val="006600"/>
                </a:solidFill>
                <a:latin typeface="Arial" panose="020B0604020202020204" pitchFamily="34" charset="0"/>
                <a:cs typeface="Arial" panose="020B0604020202020204" pitchFamily="34" charset="0"/>
              </a:rPr>
              <a:t>.</a:t>
            </a:r>
            <a:endParaRPr lang="en-US" sz="2600" b="1" i="1" dirty="0" smtClean="0">
              <a:solidFill>
                <a:srgbClr val="006600"/>
              </a:solidFill>
              <a:cs typeface="Times New Roman" panose="02020603050405020304" pitchFamily="18" charset="0"/>
            </a:endParaRPr>
          </a:p>
        </p:txBody>
      </p:sp>
      <p:sp>
        <p:nvSpPr>
          <p:cNvPr id="5" name="Title 1"/>
          <p:cNvSpPr>
            <a:spLocks/>
          </p:cNvSpPr>
          <p:nvPr/>
        </p:nvSpPr>
        <p:spPr bwMode="auto">
          <a:xfrm>
            <a:off x="5408612" y="1295400"/>
            <a:ext cx="419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9pPr>
          </a:lstStyle>
          <a:p>
            <a:pPr defTabSz="914400" fontAlgn="base">
              <a:spcBef>
                <a:spcPct val="0"/>
              </a:spcBef>
              <a:spcAft>
                <a:spcPct val="0"/>
              </a:spcAft>
              <a:defRPr/>
            </a:pPr>
            <a:r>
              <a:rPr lang="en-US" sz="3200" b="1" dirty="0" smtClean="0">
                <a:solidFill>
                  <a:srgbClr val="000000"/>
                </a:solidFill>
                <a:latin typeface="Times New Roman" panose="02020603050405020304" pitchFamily="18" charset="0"/>
                <a:cs typeface="Times New Roman" panose="02020603050405020304" pitchFamily="18" charset="0"/>
              </a:rPr>
              <a:t>Where do we find IF? </a:t>
            </a:r>
            <a:r>
              <a:rPr lang="ar-SA" sz="3200" b="1" dirty="0" smtClean="0">
                <a:solidFill>
                  <a:srgbClr val="000000"/>
                </a:solidFill>
                <a:latin typeface="Times New Roman" panose="02020603050405020304" pitchFamily="18" charset="0"/>
                <a:cs typeface="Times New Roman" panose="02020603050405020304" pitchFamily="18" charset="0"/>
              </a:rPr>
              <a:t/>
            </a:r>
            <a:br>
              <a:rPr lang="ar-SA" sz="3200" b="1" dirty="0" smtClean="0">
                <a:solidFill>
                  <a:srgbClr val="000000"/>
                </a:solidFill>
                <a:latin typeface="Times New Roman" panose="02020603050405020304" pitchFamily="18" charset="0"/>
                <a:cs typeface="Times New Roman" panose="02020603050405020304" pitchFamily="18" charset="0"/>
              </a:rPr>
            </a:br>
            <a:r>
              <a:rPr lang="ar-SA" sz="3200" b="1" dirty="0" smtClean="0">
                <a:solidFill>
                  <a:srgbClr val="000000"/>
                </a:solidFill>
                <a:latin typeface="Times New Roman" panose="02020603050405020304" pitchFamily="18" charset="0"/>
                <a:cs typeface="Times New Roman" panose="02020603050405020304" pitchFamily="18" charset="0"/>
              </a:rPr>
              <a:t>أين نجد عامل التأثير</a:t>
            </a:r>
            <a:endParaRPr lang="en-US" sz="3200" b="1" dirty="0" smtClean="0">
              <a:solidFill>
                <a:srgbClr val="00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304800"/>
            <a:ext cx="3492500" cy="3403600"/>
          </a:xfrm>
          <a:prstGeom prst="rect">
            <a:avLst/>
          </a:prstGeom>
          <a:ln>
            <a:noFill/>
          </a:ln>
          <a:effectLst>
            <a:softEdge rad="112500"/>
          </a:effectLst>
        </p:spPr>
      </p:pic>
    </p:spTree>
    <p:extLst>
      <p:ext uri="{BB962C8B-B14F-4D97-AF65-F5344CB8AC3E}">
        <p14:creationId xmlns:p14="http://schemas.microsoft.com/office/powerpoint/2010/main" val="1760308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purl.org/dc/term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http://schemas.microsoft.com/office/infopath/2007/PartnerControls"/>
    <ds:schemaRef ds:uri="4873beb7-5857-4685-be1f-d57550cc96c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2119</TotalTime>
  <Words>1355</Words>
  <Application>Microsoft Office PowerPoint</Application>
  <PresentationFormat>Custom</PresentationFormat>
  <Paragraphs>164</Paragraphs>
  <Slides>26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Batang</vt:lpstr>
      <vt:lpstr>Gulim</vt:lpstr>
      <vt:lpstr>ALAWI-3-28</vt:lpstr>
      <vt:lpstr>Arial</vt:lpstr>
      <vt:lpstr>Century Gothic</vt:lpstr>
      <vt:lpstr>FS_Wood</vt:lpstr>
      <vt:lpstr>HY중고딕</vt:lpstr>
      <vt:lpstr>Times New Roman</vt:lpstr>
      <vt:lpstr>Verdana</vt:lpstr>
      <vt:lpstr>Wingdings</vt:lpstr>
      <vt:lpstr>Books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AYMEN M.B</dc:creator>
  <cp:lastModifiedBy>AYMEN M.B</cp:lastModifiedBy>
  <cp:revision>28</cp:revision>
  <dcterms:created xsi:type="dcterms:W3CDTF">2017-05-26T10:32:09Z</dcterms:created>
  <dcterms:modified xsi:type="dcterms:W3CDTF">2017-05-27T21:51:59Z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